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8" r:id="rId3"/>
    <p:sldId id="265" r:id="rId4"/>
    <p:sldId id="268" r:id="rId5"/>
    <p:sldId id="309" r:id="rId6"/>
    <p:sldId id="297" r:id="rId7"/>
    <p:sldId id="299" r:id="rId8"/>
    <p:sldId id="296" r:id="rId9"/>
    <p:sldId id="298" r:id="rId10"/>
    <p:sldId id="302" r:id="rId11"/>
    <p:sldId id="272" r:id="rId12"/>
    <p:sldId id="301" r:id="rId13"/>
    <p:sldId id="267" r:id="rId14"/>
    <p:sldId id="279" r:id="rId15"/>
    <p:sldId id="313" r:id="rId16"/>
    <p:sldId id="320" r:id="rId17"/>
    <p:sldId id="280" r:id="rId18"/>
    <p:sldId id="278" r:id="rId19"/>
    <p:sldId id="282" r:id="rId20"/>
    <p:sldId id="283" r:id="rId21"/>
    <p:sldId id="321" r:id="rId22"/>
    <p:sldId id="319" r:id="rId23"/>
    <p:sldId id="359" r:id="rId24"/>
    <p:sldId id="355" r:id="rId25"/>
    <p:sldId id="358" r:id="rId26"/>
    <p:sldId id="308" r:id="rId27"/>
    <p:sldId id="295" r:id="rId28"/>
    <p:sldId id="289" r:id="rId29"/>
    <p:sldId id="285" r:id="rId30"/>
    <p:sldId id="281" r:id="rId31"/>
    <p:sldId id="271" r:id="rId32"/>
    <p:sldId id="274" r:id="rId33"/>
    <p:sldId id="327" r:id="rId34"/>
    <p:sldId id="275" r:id="rId35"/>
    <p:sldId id="276" r:id="rId36"/>
    <p:sldId id="332" r:id="rId37"/>
    <p:sldId id="333" r:id="rId38"/>
    <p:sldId id="357" r:id="rId39"/>
    <p:sldId id="341" r:id="rId40"/>
    <p:sldId id="340" r:id="rId41"/>
    <p:sldId id="334" r:id="rId42"/>
    <p:sldId id="335" r:id="rId43"/>
    <p:sldId id="336" r:id="rId44"/>
    <p:sldId id="338" r:id="rId45"/>
    <p:sldId id="339" r:id="rId46"/>
    <p:sldId id="337" r:id="rId47"/>
    <p:sldId id="344" r:id="rId48"/>
    <p:sldId id="349" r:id="rId49"/>
    <p:sldId id="345" r:id="rId50"/>
    <p:sldId id="346" r:id="rId51"/>
    <p:sldId id="347" r:id="rId52"/>
    <p:sldId id="361" r:id="rId53"/>
    <p:sldId id="291" r:id="rId54"/>
    <p:sldId id="323" r:id="rId55"/>
    <p:sldId id="350" r:id="rId56"/>
    <p:sldId id="352" r:id="rId57"/>
    <p:sldId id="353" r:id="rId58"/>
    <p:sldId id="354" r:id="rId59"/>
    <p:sldId id="331" r:id="rId60"/>
    <p:sldId id="263" r:id="rId61"/>
    <p:sldId id="362" r:id="rId62"/>
  </p:sldIdLst>
  <p:sldSz cx="9144000" cy="6858000" type="screen4x3"/>
  <p:notesSz cx="6669088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91015" autoAdjust="0"/>
  </p:normalViewPr>
  <p:slideViewPr>
    <p:cSldViewPr>
      <p:cViewPr varScale="1">
        <p:scale>
          <a:sx n="104" d="100"/>
          <a:sy n="104" d="100"/>
        </p:scale>
        <p:origin x="-11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8"/>
    </p:cViewPr>
  </p:sorterViewPr>
  <p:notesViewPr>
    <p:cSldViewPr>
      <p:cViewPr varScale="1">
        <p:scale>
          <a:sx n="53" d="100"/>
          <a:sy n="53" d="100"/>
        </p:scale>
        <p:origin x="-1842" y="-108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88910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425" y="4"/>
            <a:ext cx="288910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10AB64-9AE6-4E80-A038-C21BECD8A771}" type="datetimeFigureOut">
              <a:rPr lang="da-DK"/>
              <a:pPr>
                <a:defRPr/>
              </a:pPr>
              <a:t>04-09-2014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88910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425" y="9428630"/>
            <a:ext cx="288910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D18BC4-6C12-40B3-BC63-13BC681C6A3C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937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88910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425" y="4"/>
            <a:ext cx="288910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A510B1C-9C6E-43D1-8E32-2B0A95A390BB}" type="datetimeFigureOut">
              <a:rPr lang="da-DK"/>
              <a:pPr>
                <a:defRPr/>
              </a:pPr>
              <a:t>04-09-2014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601" y="4715113"/>
            <a:ext cx="5335893" cy="4467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88910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425" y="9428630"/>
            <a:ext cx="288910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E8F30ED-BCEB-4061-9C6C-7C83F9DAB27B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473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8F30ED-BCEB-4061-9C6C-7C83F9DAB27B}" type="slidenum">
              <a:rPr lang="da-DK" smtClean="0"/>
              <a:pPr>
                <a:defRPr/>
              </a:pPr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189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8F30ED-BCEB-4061-9C6C-7C83F9DAB27B}" type="slidenum">
              <a:rPr lang="da-DK" smtClean="0"/>
              <a:pPr>
                <a:defRPr/>
              </a:pPr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50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8F30ED-BCEB-4061-9C6C-7C83F9DAB27B}" type="slidenum">
              <a:rPr lang="da-DK" smtClean="0"/>
              <a:pPr>
                <a:defRPr/>
              </a:pPr>
              <a:t>34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50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7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liplok_Simpak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76988" y="142875"/>
            <a:ext cx="23653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7584" y="1844824"/>
            <a:ext cx="7488832" cy="1008112"/>
          </a:xfrm>
        </p:spPr>
        <p:txBody>
          <a:bodyPr/>
          <a:lstStyle>
            <a:lvl1pPr marL="0" indent="0" algn="ctr">
              <a:buFontTx/>
              <a:buNone/>
              <a:defRPr sz="3600"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27585" y="3213100"/>
            <a:ext cx="7488831" cy="28797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7535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b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35096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8" descr="Cliplok_Simpak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76988" y="142875"/>
            <a:ext cx="23653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/>
          <a:lstStyle>
            <a:lvl1pPr marL="342900" indent="-342900">
              <a:buClr>
                <a:srgbClr val="0070C0"/>
              </a:buClr>
              <a:buFont typeface="Arial" pitchFamily="34" charset="0"/>
              <a:buChar char="■"/>
              <a:defRPr sz="2000" baseline="0"/>
            </a:lvl1pPr>
            <a:lvl2pPr marL="742950" indent="-285750">
              <a:buClr>
                <a:srgbClr val="0070C0"/>
              </a:buClr>
              <a:buFont typeface="Arial" pitchFamily="34" charset="0"/>
              <a:buChar char="■"/>
              <a:defRPr/>
            </a:lvl2pPr>
            <a:lvl3pPr marL="1143000" indent="-228600">
              <a:buClr>
                <a:srgbClr val="0070C0"/>
              </a:buClr>
              <a:buFont typeface="Arial" pitchFamily="34" charset="0"/>
              <a:buChar char="■"/>
              <a:defRPr/>
            </a:lvl3pPr>
            <a:lvl4pPr marL="1600200" indent="-228600">
              <a:buClr>
                <a:srgbClr val="0070C0"/>
              </a:buClr>
              <a:buFont typeface="Arial" pitchFamily="34" charset="0"/>
              <a:buChar char="■"/>
              <a:defRPr/>
            </a:lvl4pPr>
            <a:lvl5pPr marL="2057400" indent="-228600">
              <a:buClr>
                <a:srgbClr val="0070C0"/>
              </a:buClr>
              <a:buFont typeface="Arial" pitchFamily="34" charset="0"/>
              <a:buChar char="■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35096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8" descr="Cliplok_Simpak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76988" y="142875"/>
            <a:ext cx="23653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3970784" cy="4525963"/>
          </a:xfrm>
        </p:spPr>
        <p:txBody>
          <a:bodyPr/>
          <a:lstStyle>
            <a:lvl1pPr marL="342900" indent="-342900">
              <a:buClr>
                <a:srgbClr val="0070C0"/>
              </a:buClr>
              <a:buFont typeface="Arial" pitchFamily="34" charset="0"/>
              <a:buChar char="■"/>
              <a:defRPr sz="1600" baseline="0"/>
            </a:lvl1pPr>
            <a:lvl2pPr marL="742950" indent="-285750">
              <a:buClr>
                <a:srgbClr val="0070C0"/>
              </a:buClr>
              <a:buFont typeface="Arial" pitchFamily="34" charset="0"/>
              <a:buChar char="■"/>
              <a:defRPr sz="1400"/>
            </a:lvl2pPr>
            <a:lvl3pPr marL="1143000" indent="-228600">
              <a:buClr>
                <a:srgbClr val="0070C0"/>
              </a:buClr>
              <a:buFont typeface="Arial" pitchFamily="34" charset="0"/>
              <a:buChar char="■"/>
              <a:defRPr sz="1400"/>
            </a:lvl3pPr>
            <a:lvl4pPr marL="1600200" indent="-228600">
              <a:buClr>
                <a:srgbClr val="0070C0"/>
              </a:buClr>
              <a:buFont typeface="Arial" pitchFamily="34" charset="0"/>
              <a:buChar char="■"/>
              <a:defRPr sz="1400"/>
            </a:lvl4pPr>
            <a:lvl5pPr marL="2057400" indent="-228600">
              <a:buClr>
                <a:srgbClr val="0070C0"/>
              </a:buClr>
              <a:buFont typeface="Arial" pitchFamily="34" charset="0"/>
              <a:buChar char="■"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499992" y="1628800"/>
            <a:ext cx="4226496" cy="4536504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43487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liplok_Simpak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76988" y="142875"/>
            <a:ext cx="23653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a-DK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1" r:id="rId2"/>
    <p:sldLayoutId id="2147483695" r:id="rId3"/>
    <p:sldLayoutId id="2147483700" r:id="rId4"/>
    <p:sldLayoutId id="2147483699" r:id="rId5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AC3"/>
        </a:buClr>
        <a:buSzPct val="100000"/>
        <a:buFont typeface="Arial" pitchFamily="34" charset="0"/>
        <a:buChar char="■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7AC3"/>
        </a:buClr>
        <a:buFont typeface="Arial" pitchFamily="34" charset="0"/>
        <a:buChar char="■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7AC3"/>
        </a:buClr>
        <a:buFont typeface="Arial" pitchFamily="34" charset="0"/>
        <a:buChar char="■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7AC3"/>
        </a:buClr>
        <a:buFont typeface="Arial" pitchFamily="34" charset="0"/>
        <a:buChar char="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7AC3"/>
        </a:buClr>
        <a:buFont typeface="Arial" pitchFamily="34" charset="0"/>
        <a:buChar char="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vinmeritor.com/" TargetMode="External"/><Relationship Id="rId13" Type="http://schemas.openxmlformats.org/officeDocument/2006/relationships/image" Target="../media/image27.png"/><Relationship Id="rId18" Type="http://schemas.openxmlformats.org/officeDocument/2006/relationships/image" Target="../media/image31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jpeg"/><Relationship Id="rId2" Type="http://schemas.openxmlformats.org/officeDocument/2006/relationships/hyperlink" Target="http://www.daimler.com/dccom" TargetMode="External"/><Relationship Id="rId16" Type="http://schemas.openxmlformats.org/officeDocument/2006/relationships/hyperlink" Target="http://www.google.dk/url?sa=i&amp;source=images&amp;cd=&amp;cad=rja&amp;docid=h9HVR19PjG-AtM&amp;tbnid=XT8SHeracyXX3M:&amp;ved=0CAgQjRwwAA&amp;url=http://www.opensecrets.org/news/assets_c/2011/03/whirlpool-logo-4231.html&amp;ei=Gc81UbrSG83Dswamz4CgCg&amp;psig=AFQjCNG3Qf8VHmICONhMhkjrRlfWM3xV9g&amp;ust=1362567321488596" TargetMode="External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19" Type="http://schemas.openxmlformats.org/officeDocument/2006/relationships/image" Target="../media/image32.gif"/><Relationship Id="rId4" Type="http://schemas.openxmlformats.org/officeDocument/2006/relationships/image" Target="../media/image19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lip-lok.com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bg2"/>
                </a:solidFill>
              </a:rPr>
              <a:t>Defense Sector</a:t>
            </a:r>
          </a:p>
        </p:txBody>
      </p:sp>
      <p:grpSp>
        <p:nvGrpSpPr>
          <p:cNvPr id="9219" name="Group 6"/>
          <p:cNvGrpSpPr>
            <a:grpSpLocks noChangeAspect="1"/>
          </p:cNvGrpSpPr>
          <p:nvPr/>
        </p:nvGrpSpPr>
        <p:grpSpPr bwMode="auto">
          <a:xfrm>
            <a:off x="714375" y="1928813"/>
            <a:ext cx="7731125" cy="1547812"/>
            <a:chOff x="450" y="1215"/>
            <a:chExt cx="4870" cy="975"/>
          </a:xfrm>
        </p:grpSpPr>
        <p:sp>
          <p:nvSpPr>
            <p:cNvPr id="9220" name="AutoShape 5"/>
            <p:cNvSpPr>
              <a:spLocks noChangeAspect="1" noChangeArrowheads="1" noTextEdit="1"/>
            </p:cNvSpPr>
            <p:nvPr/>
          </p:nvSpPr>
          <p:spPr bwMode="auto">
            <a:xfrm>
              <a:off x="450" y="1215"/>
              <a:ext cx="4870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221" name="Rectangle 7"/>
            <p:cNvSpPr>
              <a:spLocks noChangeArrowheads="1"/>
            </p:cNvSpPr>
            <p:nvPr/>
          </p:nvSpPr>
          <p:spPr bwMode="auto">
            <a:xfrm>
              <a:off x="450" y="1215"/>
              <a:ext cx="4860" cy="967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2" name="Freeform 8"/>
            <p:cNvSpPr>
              <a:spLocks/>
            </p:cNvSpPr>
            <p:nvPr/>
          </p:nvSpPr>
          <p:spPr bwMode="auto">
            <a:xfrm>
              <a:off x="801" y="1218"/>
              <a:ext cx="200" cy="732"/>
            </a:xfrm>
            <a:custGeom>
              <a:avLst/>
              <a:gdLst>
                <a:gd name="T0" fmla="*/ 0 w 200"/>
                <a:gd name="T1" fmla="*/ 0 h 732"/>
                <a:gd name="T2" fmla="*/ 0 w 200"/>
                <a:gd name="T3" fmla="*/ 206 h 732"/>
                <a:gd name="T4" fmla="*/ 61 w 200"/>
                <a:gd name="T5" fmla="*/ 206 h 732"/>
                <a:gd name="T6" fmla="*/ 188 w 200"/>
                <a:gd name="T7" fmla="*/ 392 h 732"/>
                <a:gd name="T8" fmla="*/ 107 w 200"/>
                <a:gd name="T9" fmla="*/ 392 h 732"/>
                <a:gd name="T10" fmla="*/ 17 w 200"/>
                <a:gd name="T11" fmla="*/ 498 h 732"/>
                <a:gd name="T12" fmla="*/ 164 w 200"/>
                <a:gd name="T13" fmla="*/ 732 h 732"/>
                <a:gd name="T14" fmla="*/ 200 w 200"/>
                <a:gd name="T15" fmla="*/ 732 h 732"/>
                <a:gd name="T16" fmla="*/ 200 w 200"/>
                <a:gd name="T17" fmla="*/ 223 h 732"/>
                <a:gd name="T18" fmla="*/ 34 w 200"/>
                <a:gd name="T19" fmla="*/ 0 h 732"/>
                <a:gd name="T20" fmla="*/ 0 w 200"/>
                <a:gd name="T21" fmla="*/ 0 h 7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"/>
                <a:gd name="T34" fmla="*/ 0 h 732"/>
                <a:gd name="T35" fmla="*/ 200 w 200"/>
                <a:gd name="T36" fmla="*/ 732 h 7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" h="732">
                  <a:moveTo>
                    <a:pt x="0" y="0"/>
                  </a:moveTo>
                  <a:lnTo>
                    <a:pt x="0" y="206"/>
                  </a:lnTo>
                  <a:lnTo>
                    <a:pt x="61" y="206"/>
                  </a:lnTo>
                  <a:lnTo>
                    <a:pt x="188" y="392"/>
                  </a:lnTo>
                  <a:lnTo>
                    <a:pt x="107" y="392"/>
                  </a:lnTo>
                  <a:lnTo>
                    <a:pt x="17" y="498"/>
                  </a:lnTo>
                  <a:lnTo>
                    <a:pt x="164" y="732"/>
                  </a:lnTo>
                  <a:lnTo>
                    <a:pt x="200" y="732"/>
                  </a:lnTo>
                  <a:lnTo>
                    <a:pt x="200" y="223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23" name="Freeform 9"/>
            <p:cNvSpPr>
              <a:spLocks/>
            </p:cNvSpPr>
            <p:nvPr/>
          </p:nvSpPr>
          <p:spPr bwMode="auto">
            <a:xfrm>
              <a:off x="874" y="1218"/>
              <a:ext cx="187" cy="732"/>
            </a:xfrm>
            <a:custGeom>
              <a:avLst/>
              <a:gdLst>
                <a:gd name="T0" fmla="*/ 0 w 187"/>
                <a:gd name="T1" fmla="*/ 0 h 732"/>
                <a:gd name="T2" fmla="*/ 32 w 187"/>
                <a:gd name="T3" fmla="*/ 0 h 732"/>
                <a:gd name="T4" fmla="*/ 187 w 187"/>
                <a:gd name="T5" fmla="*/ 219 h 732"/>
                <a:gd name="T6" fmla="*/ 187 w 187"/>
                <a:gd name="T7" fmla="*/ 732 h 732"/>
                <a:gd name="T8" fmla="*/ 150 w 187"/>
                <a:gd name="T9" fmla="*/ 732 h 732"/>
                <a:gd name="T10" fmla="*/ 152 w 187"/>
                <a:gd name="T11" fmla="*/ 222 h 732"/>
                <a:gd name="T12" fmla="*/ 0 w 187"/>
                <a:gd name="T13" fmla="*/ 0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732"/>
                <a:gd name="T23" fmla="*/ 187 w 187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732">
                  <a:moveTo>
                    <a:pt x="0" y="0"/>
                  </a:moveTo>
                  <a:lnTo>
                    <a:pt x="32" y="0"/>
                  </a:lnTo>
                  <a:lnTo>
                    <a:pt x="187" y="219"/>
                  </a:lnTo>
                  <a:lnTo>
                    <a:pt x="187" y="732"/>
                  </a:lnTo>
                  <a:lnTo>
                    <a:pt x="150" y="732"/>
                  </a:lnTo>
                  <a:lnTo>
                    <a:pt x="152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24" name="Freeform 10"/>
            <p:cNvSpPr>
              <a:spLocks/>
            </p:cNvSpPr>
            <p:nvPr/>
          </p:nvSpPr>
          <p:spPr bwMode="auto">
            <a:xfrm>
              <a:off x="939" y="1218"/>
              <a:ext cx="187" cy="732"/>
            </a:xfrm>
            <a:custGeom>
              <a:avLst/>
              <a:gdLst>
                <a:gd name="T0" fmla="*/ 0 w 187"/>
                <a:gd name="T1" fmla="*/ 0 h 732"/>
                <a:gd name="T2" fmla="*/ 32 w 187"/>
                <a:gd name="T3" fmla="*/ 0 h 732"/>
                <a:gd name="T4" fmla="*/ 187 w 187"/>
                <a:gd name="T5" fmla="*/ 220 h 732"/>
                <a:gd name="T6" fmla="*/ 187 w 187"/>
                <a:gd name="T7" fmla="*/ 732 h 732"/>
                <a:gd name="T8" fmla="*/ 150 w 187"/>
                <a:gd name="T9" fmla="*/ 732 h 732"/>
                <a:gd name="T10" fmla="*/ 152 w 187"/>
                <a:gd name="T11" fmla="*/ 222 h 732"/>
                <a:gd name="T12" fmla="*/ 0 w 187"/>
                <a:gd name="T13" fmla="*/ 0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732"/>
                <a:gd name="T23" fmla="*/ 187 w 187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732">
                  <a:moveTo>
                    <a:pt x="0" y="0"/>
                  </a:moveTo>
                  <a:lnTo>
                    <a:pt x="32" y="0"/>
                  </a:lnTo>
                  <a:lnTo>
                    <a:pt x="187" y="220"/>
                  </a:lnTo>
                  <a:lnTo>
                    <a:pt x="187" y="732"/>
                  </a:lnTo>
                  <a:lnTo>
                    <a:pt x="150" y="732"/>
                  </a:lnTo>
                  <a:lnTo>
                    <a:pt x="152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25" name="Rectangle 11"/>
            <p:cNvSpPr>
              <a:spLocks noChangeArrowheads="1"/>
            </p:cNvSpPr>
            <p:nvPr/>
          </p:nvSpPr>
          <p:spPr bwMode="auto">
            <a:xfrm>
              <a:off x="1142" y="1911"/>
              <a:ext cx="302" cy="39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6" name="Rectangle 12"/>
            <p:cNvSpPr>
              <a:spLocks noChangeArrowheads="1"/>
            </p:cNvSpPr>
            <p:nvPr/>
          </p:nvSpPr>
          <p:spPr bwMode="auto">
            <a:xfrm>
              <a:off x="1144" y="1854"/>
              <a:ext cx="300" cy="39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7" name="Freeform 13"/>
            <p:cNvSpPr>
              <a:spLocks/>
            </p:cNvSpPr>
            <p:nvPr/>
          </p:nvSpPr>
          <p:spPr bwMode="auto">
            <a:xfrm>
              <a:off x="1142" y="1625"/>
              <a:ext cx="302" cy="208"/>
            </a:xfrm>
            <a:custGeom>
              <a:avLst/>
              <a:gdLst>
                <a:gd name="T0" fmla="*/ 0 w 302"/>
                <a:gd name="T1" fmla="*/ 208 h 208"/>
                <a:gd name="T2" fmla="*/ 0 w 302"/>
                <a:gd name="T3" fmla="*/ 0 h 208"/>
                <a:gd name="T4" fmla="*/ 172 w 302"/>
                <a:gd name="T5" fmla="*/ 0 h 208"/>
                <a:gd name="T6" fmla="*/ 302 w 302"/>
                <a:gd name="T7" fmla="*/ 169 h 208"/>
                <a:gd name="T8" fmla="*/ 302 w 302"/>
                <a:gd name="T9" fmla="*/ 208 h 208"/>
                <a:gd name="T10" fmla="*/ 0 w 302"/>
                <a:gd name="T11" fmla="*/ 208 h 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08"/>
                <a:gd name="T20" fmla="*/ 302 w 302"/>
                <a:gd name="T21" fmla="*/ 208 h 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08">
                  <a:moveTo>
                    <a:pt x="0" y="208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302" y="169"/>
                  </a:lnTo>
                  <a:lnTo>
                    <a:pt x="302" y="208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28" name="Freeform 14"/>
            <p:cNvSpPr>
              <a:spLocks/>
            </p:cNvSpPr>
            <p:nvPr/>
          </p:nvSpPr>
          <p:spPr bwMode="auto">
            <a:xfrm>
              <a:off x="453" y="1444"/>
              <a:ext cx="502" cy="583"/>
            </a:xfrm>
            <a:custGeom>
              <a:avLst/>
              <a:gdLst>
                <a:gd name="T0" fmla="*/ 502 w 502"/>
                <a:gd name="T1" fmla="*/ 146 h 583"/>
                <a:gd name="T2" fmla="*/ 402 w 502"/>
                <a:gd name="T3" fmla="*/ 0 h 583"/>
                <a:gd name="T4" fmla="*/ 345 w 502"/>
                <a:gd name="T5" fmla="*/ 0 h 583"/>
                <a:gd name="T6" fmla="*/ 0 w 502"/>
                <a:gd name="T7" fmla="*/ 407 h 583"/>
                <a:gd name="T8" fmla="*/ 75 w 502"/>
                <a:gd name="T9" fmla="*/ 583 h 583"/>
                <a:gd name="T10" fmla="*/ 450 w 502"/>
                <a:gd name="T11" fmla="*/ 146 h 583"/>
                <a:gd name="T12" fmla="*/ 502 w 502"/>
                <a:gd name="T13" fmla="*/ 146 h 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2"/>
                <a:gd name="T22" fmla="*/ 0 h 583"/>
                <a:gd name="T23" fmla="*/ 502 w 502"/>
                <a:gd name="T24" fmla="*/ 583 h 5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2" h="583">
                  <a:moveTo>
                    <a:pt x="502" y="146"/>
                  </a:moveTo>
                  <a:lnTo>
                    <a:pt x="402" y="0"/>
                  </a:lnTo>
                  <a:lnTo>
                    <a:pt x="345" y="0"/>
                  </a:lnTo>
                  <a:lnTo>
                    <a:pt x="0" y="407"/>
                  </a:lnTo>
                  <a:lnTo>
                    <a:pt x="75" y="583"/>
                  </a:lnTo>
                  <a:lnTo>
                    <a:pt x="450" y="146"/>
                  </a:lnTo>
                  <a:lnTo>
                    <a:pt x="502" y="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29" name="Freeform 15"/>
            <p:cNvSpPr>
              <a:spLocks/>
            </p:cNvSpPr>
            <p:nvPr/>
          </p:nvSpPr>
          <p:spPr bwMode="auto">
            <a:xfrm>
              <a:off x="552" y="1903"/>
              <a:ext cx="487" cy="286"/>
            </a:xfrm>
            <a:custGeom>
              <a:avLst/>
              <a:gdLst>
                <a:gd name="T0" fmla="*/ 0 w 487"/>
                <a:gd name="T1" fmla="*/ 135 h 286"/>
                <a:gd name="T2" fmla="*/ 112 w 487"/>
                <a:gd name="T3" fmla="*/ 0 h 286"/>
                <a:gd name="T4" fmla="*/ 342 w 487"/>
                <a:gd name="T5" fmla="*/ 64 h 286"/>
                <a:gd name="T6" fmla="*/ 357 w 487"/>
                <a:gd name="T7" fmla="*/ 15 h 286"/>
                <a:gd name="T8" fmla="*/ 487 w 487"/>
                <a:gd name="T9" fmla="*/ 219 h 286"/>
                <a:gd name="T10" fmla="*/ 471 w 487"/>
                <a:gd name="T11" fmla="*/ 286 h 286"/>
                <a:gd name="T12" fmla="*/ 0 w 487"/>
                <a:gd name="T13" fmla="*/ 135 h 2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7"/>
                <a:gd name="T22" fmla="*/ 0 h 286"/>
                <a:gd name="T23" fmla="*/ 487 w 487"/>
                <a:gd name="T24" fmla="*/ 286 h 2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7" h="286">
                  <a:moveTo>
                    <a:pt x="0" y="135"/>
                  </a:moveTo>
                  <a:lnTo>
                    <a:pt x="112" y="0"/>
                  </a:lnTo>
                  <a:lnTo>
                    <a:pt x="342" y="64"/>
                  </a:lnTo>
                  <a:lnTo>
                    <a:pt x="357" y="15"/>
                  </a:lnTo>
                  <a:lnTo>
                    <a:pt x="487" y="219"/>
                  </a:lnTo>
                  <a:lnTo>
                    <a:pt x="471" y="286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0" name="Freeform 16"/>
            <p:cNvSpPr>
              <a:spLocks/>
            </p:cNvSpPr>
            <p:nvPr/>
          </p:nvSpPr>
          <p:spPr bwMode="auto">
            <a:xfrm>
              <a:off x="1610" y="1593"/>
              <a:ext cx="322" cy="363"/>
            </a:xfrm>
            <a:custGeom>
              <a:avLst/>
              <a:gdLst>
                <a:gd name="T0" fmla="*/ 250 w 322"/>
                <a:gd name="T1" fmla="*/ 228 h 363"/>
                <a:gd name="T2" fmla="*/ 322 w 322"/>
                <a:gd name="T3" fmla="*/ 250 h 363"/>
                <a:gd name="T4" fmla="*/ 313 w 322"/>
                <a:gd name="T5" fmla="*/ 276 h 363"/>
                <a:gd name="T6" fmla="*/ 300 w 322"/>
                <a:gd name="T7" fmla="*/ 299 h 363"/>
                <a:gd name="T8" fmla="*/ 285 w 322"/>
                <a:gd name="T9" fmla="*/ 318 h 363"/>
                <a:gd name="T10" fmla="*/ 268 w 322"/>
                <a:gd name="T11" fmla="*/ 335 h 363"/>
                <a:gd name="T12" fmla="*/ 247 w 322"/>
                <a:gd name="T13" fmla="*/ 348 h 363"/>
                <a:gd name="T14" fmla="*/ 223 w 322"/>
                <a:gd name="T15" fmla="*/ 356 h 363"/>
                <a:gd name="T16" fmla="*/ 197 w 322"/>
                <a:gd name="T17" fmla="*/ 362 h 363"/>
                <a:gd name="T18" fmla="*/ 169 w 322"/>
                <a:gd name="T19" fmla="*/ 363 h 363"/>
                <a:gd name="T20" fmla="*/ 133 w 322"/>
                <a:gd name="T21" fmla="*/ 360 h 363"/>
                <a:gd name="T22" fmla="*/ 101 w 322"/>
                <a:gd name="T23" fmla="*/ 350 h 363"/>
                <a:gd name="T24" fmla="*/ 73 w 322"/>
                <a:gd name="T25" fmla="*/ 335 h 363"/>
                <a:gd name="T26" fmla="*/ 48 w 322"/>
                <a:gd name="T27" fmla="*/ 314 h 363"/>
                <a:gd name="T28" fmla="*/ 30 w 322"/>
                <a:gd name="T29" fmla="*/ 295 h 363"/>
                <a:gd name="T30" fmla="*/ 17 w 322"/>
                <a:gd name="T31" fmla="*/ 271 h 363"/>
                <a:gd name="T32" fmla="*/ 8 w 322"/>
                <a:gd name="T33" fmla="*/ 244 h 363"/>
                <a:gd name="T34" fmla="*/ 2 w 322"/>
                <a:gd name="T35" fmla="*/ 216 h 363"/>
                <a:gd name="T36" fmla="*/ 0 w 322"/>
                <a:gd name="T37" fmla="*/ 184 h 363"/>
                <a:gd name="T38" fmla="*/ 3 w 322"/>
                <a:gd name="T39" fmla="*/ 142 h 363"/>
                <a:gd name="T40" fmla="*/ 12 w 322"/>
                <a:gd name="T41" fmla="*/ 106 h 363"/>
                <a:gd name="T42" fmla="*/ 27 w 322"/>
                <a:gd name="T43" fmla="*/ 76 h 363"/>
                <a:gd name="T44" fmla="*/ 48 w 322"/>
                <a:gd name="T45" fmla="*/ 49 h 363"/>
                <a:gd name="T46" fmla="*/ 74 w 322"/>
                <a:gd name="T47" fmla="*/ 27 h 363"/>
                <a:gd name="T48" fmla="*/ 104 w 322"/>
                <a:gd name="T49" fmla="*/ 11 h 363"/>
                <a:gd name="T50" fmla="*/ 136 w 322"/>
                <a:gd name="T51" fmla="*/ 3 h 363"/>
                <a:gd name="T52" fmla="*/ 173 w 322"/>
                <a:gd name="T53" fmla="*/ 0 h 363"/>
                <a:gd name="T54" fmla="*/ 206 w 322"/>
                <a:gd name="T55" fmla="*/ 3 h 363"/>
                <a:gd name="T56" fmla="*/ 235 w 322"/>
                <a:gd name="T57" fmla="*/ 10 h 363"/>
                <a:gd name="T58" fmla="*/ 262 w 322"/>
                <a:gd name="T59" fmla="*/ 21 h 363"/>
                <a:gd name="T60" fmla="*/ 284 w 322"/>
                <a:gd name="T61" fmla="*/ 38 h 363"/>
                <a:gd name="T62" fmla="*/ 299 w 322"/>
                <a:gd name="T63" fmla="*/ 55 h 363"/>
                <a:gd name="T64" fmla="*/ 312 w 322"/>
                <a:gd name="T65" fmla="*/ 77 h 363"/>
                <a:gd name="T66" fmla="*/ 322 w 322"/>
                <a:gd name="T67" fmla="*/ 102 h 363"/>
                <a:gd name="T68" fmla="*/ 248 w 322"/>
                <a:gd name="T69" fmla="*/ 119 h 363"/>
                <a:gd name="T70" fmla="*/ 242 w 322"/>
                <a:gd name="T71" fmla="*/ 102 h 363"/>
                <a:gd name="T72" fmla="*/ 232 w 322"/>
                <a:gd name="T73" fmla="*/ 88 h 363"/>
                <a:gd name="T74" fmla="*/ 220 w 322"/>
                <a:gd name="T75" fmla="*/ 77 h 363"/>
                <a:gd name="T76" fmla="*/ 206 w 322"/>
                <a:gd name="T77" fmla="*/ 67 h 363"/>
                <a:gd name="T78" fmla="*/ 189 w 322"/>
                <a:gd name="T79" fmla="*/ 62 h 363"/>
                <a:gd name="T80" fmla="*/ 170 w 322"/>
                <a:gd name="T81" fmla="*/ 60 h 363"/>
                <a:gd name="T82" fmla="*/ 144 w 322"/>
                <a:gd name="T83" fmla="*/ 63 h 363"/>
                <a:gd name="T84" fmla="*/ 121 w 322"/>
                <a:gd name="T85" fmla="*/ 73 h 363"/>
                <a:gd name="T86" fmla="*/ 102 w 322"/>
                <a:gd name="T87" fmla="*/ 88 h 363"/>
                <a:gd name="T88" fmla="*/ 92 w 322"/>
                <a:gd name="T89" fmla="*/ 105 h 363"/>
                <a:gd name="T90" fmla="*/ 83 w 322"/>
                <a:gd name="T91" fmla="*/ 126 h 363"/>
                <a:gd name="T92" fmla="*/ 79 w 322"/>
                <a:gd name="T93" fmla="*/ 149 h 363"/>
                <a:gd name="T94" fmla="*/ 77 w 322"/>
                <a:gd name="T95" fmla="*/ 179 h 363"/>
                <a:gd name="T96" fmla="*/ 79 w 322"/>
                <a:gd name="T97" fmla="*/ 209 h 363"/>
                <a:gd name="T98" fmla="*/ 83 w 322"/>
                <a:gd name="T99" fmla="*/ 236 h 363"/>
                <a:gd name="T100" fmla="*/ 92 w 322"/>
                <a:gd name="T101" fmla="*/ 257 h 363"/>
                <a:gd name="T102" fmla="*/ 102 w 322"/>
                <a:gd name="T103" fmla="*/ 274 h 363"/>
                <a:gd name="T104" fmla="*/ 116 w 322"/>
                <a:gd name="T105" fmla="*/ 286 h 363"/>
                <a:gd name="T106" fmla="*/ 130 w 322"/>
                <a:gd name="T107" fmla="*/ 295 h 363"/>
                <a:gd name="T108" fmla="*/ 148 w 322"/>
                <a:gd name="T109" fmla="*/ 300 h 363"/>
                <a:gd name="T110" fmla="*/ 169 w 322"/>
                <a:gd name="T111" fmla="*/ 302 h 363"/>
                <a:gd name="T112" fmla="*/ 188 w 322"/>
                <a:gd name="T113" fmla="*/ 300 h 363"/>
                <a:gd name="T114" fmla="*/ 204 w 322"/>
                <a:gd name="T115" fmla="*/ 293 h 363"/>
                <a:gd name="T116" fmla="*/ 219 w 322"/>
                <a:gd name="T117" fmla="*/ 283 h 363"/>
                <a:gd name="T118" fmla="*/ 232 w 322"/>
                <a:gd name="T119" fmla="*/ 269 h 363"/>
                <a:gd name="T120" fmla="*/ 242 w 322"/>
                <a:gd name="T121" fmla="*/ 251 h 363"/>
                <a:gd name="T122" fmla="*/ 250 w 322"/>
                <a:gd name="T123" fmla="*/ 228 h 3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22"/>
                <a:gd name="T187" fmla="*/ 0 h 363"/>
                <a:gd name="T188" fmla="*/ 322 w 322"/>
                <a:gd name="T189" fmla="*/ 363 h 36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22" h="363">
                  <a:moveTo>
                    <a:pt x="250" y="228"/>
                  </a:moveTo>
                  <a:lnTo>
                    <a:pt x="322" y="250"/>
                  </a:lnTo>
                  <a:lnTo>
                    <a:pt x="313" y="276"/>
                  </a:lnTo>
                  <a:lnTo>
                    <a:pt x="300" y="299"/>
                  </a:lnTo>
                  <a:lnTo>
                    <a:pt x="285" y="318"/>
                  </a:lnTo>
                  <a:lnTo>
                    <a:pt x="268" y="335"/>
                  </a:lnTo>
                  <a:lnTo>
                    <a:pt x="247" y="348"/>
                  </a:lnTo>
                  <a:lnTo>
                    <a:pt x="223" y="356"/>
                  </a:lnTo>
                  <a:lnTo>
                    <a:pt x="197" y="362"/>
                  </a:lnTo>
                  <a:lnTo>
                    <a:pt x="169" y="363"/>
                  </a:lnTo>
                  <a:lnTo>
                    <a:pt x="133" y="360"/>
                  </a:lnTo>
                  <a:lnTo>
                    <a:pt x="101" y="350"/>
                  </a:lnTo>
                  <a:lnTo>
                    <a:pt x="73" y="335"/>
                  </a:lnTo>
                  <a:lnTo>
                    <a:pt x="48" y="314"/>
                  </a:lnTo>
                  <a:lnTo>
                    <a:pt x="30" y="295"/>
                  </a:lnTo>
                  <a:lnTo>
                    <a:pt x="17" y="271"/>
                  </a:lnTo>
                  <a:lnTo>
                    <a:pt x="8" y="244"/>
                  </a:lnTo>
                  <a:lnTo>
                    <a:pt x="2" y="216"/>
                  </a:lnTo>
                  <a:lnTo>
                    <a:pt x="0" y="184"/>
                  </a:lnTo>
                  <a:lnTo>
                    <a:pt x="3" y="142"/>
                  </a:lnTo>
                  <a:lnTo>
                    <a:pt x="12" y="106"/>
                  </a:lnTo>
                  <a:lnTo>
                    <a:pt x="27" y="76"/>
                  </a:lnTo>
                  <a:lnTo>
                    <a:pt x="48" y="49"/>
                  </a:lnTo>
                  <a:lnTo>
                    <a:pt x="74" y="27"/>
                  </a:lnTo>
                  <a:lnTo>
                    <a:pt x="104" y="11"/>
                  </a:lnTo>
                  <a:lnTo>
                    <a:pt x="136" y="3"/>
                  </a:lnTo>
                  <a:lnTo>
                    <a:pt x="173" y="0"/>
                  </a:lnTo>
                  <a:lnTo>
                    <a:pt x="206" y="3"/>
                  </a:lnTo>
                  <a:lnTo>
                    <a:pt x="235" y="10"/>
                  </a:lnTo>
                  <a:lnTo>
                    <a:pt x="262" y="21"/>
                  </a:lnTo>
                  <a:lnTo>
                    <a:pt x="284" y="38"/>
                  </a:lnTo>
                  <a:lnTo>
                    <a:pt x="299" y="55"/>
                  </a:lnTo>
                  <a:lnTo>
                    <a:pt x="312" y="77"/>
                  </a:lnTo>
                  <a:lnTo>
                    <a:pt x="322" y="102"/>
                  </a:lnTo>
                  <a:lnTo>
                    <a:pt x="248" y="119"/>
                  </a:lnTo>
                  <a:lnTo>
                    <a:pt x="242" y="102"/>
                  </a:lnTo>
                  <a:lnTo>
                    <a:pt x="232" y="88"/>
                  </a:lnTo>
                  <a:lnTo>
                    <a:pt x="220" y="77"/>
                  </a:lnTo>
                  <a:lnTo>
                    <a:pt x="206" y="67"/>
                  </a:lnTo>
                  <a:lnTo>
                    <a:pt x="189" y="62"/>
                  </a:lnTo>
                  <a:lnTo>
                    <a:pt x="170" y="60"/>
                  </a:lnTo>
                  <a:lnTo>
                    <a:pt x="144" y="63"/>
                  </a:lnTo>
                  <a:lnTo>
                    <a:pt x="121" y="73"/>
                  </a:lnTo>
                  <a:lnTo>
                    <a:pt x="102" y="88"/>
                  </a:lnTo>
                  <a:lnTo>
                    <a:pt x="92" y="105"/>
                  </a:lnTo>
                  <a:lnTo>
                    <a:pt x="83" y="126"/>
                  </a:lnTo>
                  <a:lnTo>
                    <a:pt x="79" y="149"/>
                  </a:lnTo>
                  <a:lnTo>
                    <a:pt x="77" y="179"/>
                  </a:lnTo>
                  <a:lnTo>
                    <a:pt x="79" y="209"/>
                  </a:lnTo>
                  <a:lnTo>
                    <a:pt x="83" y="236"/>
                  </a:lnTo>
                  <a:lnTo>
                    <a:pt x="92" y="257"/>
                  </a:lnTo>
                  <a:lnTo>
                    <a:pt x="102" y="274"/>
                  </a:lnTo>
                  <a:lnTo>
                    <a:pt x="116" y="286"/>
                  </a:lnTo>
                  <a:lnTo>
                    <a:pt x="130" y="295"/>
                  </a:lnTo>
                  <a:lnTo>
                    <a:pt x="148" y="300"/>
                  </a:lnTo>
                  <a:lnTo>
                    <a:pt x="169" y="302"/>
                  </a:lnTo>
                  <a:lnTo>
                    <a:pt x="188" y="300"/>
                  </a:lnTo>
                  <a:lnTo>
                    <a:pt x="204" y="293"/>
                  </a:lnTo>
                  <a:lnTo>
                    <a:pt x="219" y="283"/>
                  </a:lnTo>
                  <a:lnTo>
                    <a:pt x="232" y="269"/>
                  </a:lnTo>
                  <a:lnTo>
                    <a:pt x="242" y="251"/>
                  </a:lnTo>
                  <a:lnTo>
                    <a:pt x="250" y="2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1" name="Rectangle 17"/>
            <p:cNvSpPr>
              <a:spLocks noChangeArrowheads="1"/>
            </p:cNvSpPr>
            <p:nvPr/>
          </p:nvSpPr>
          <p:spPr bwMode="auto">
            <a:xfrm>
              <a:off x="1953" y="1599"/>
              <a:ext cx="71" cy="350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2" name="Freeform 18"/>
            <p:cNvSpPr>
              <a:spLocks noEditPoints="1"/>
            </p:cNvSpPr>
            <p:nvPr/>
          </p:nvSpPr>
          <p:spPr bwMode="auto">
            <a:xfrm>
              <a:off x="2059" y="1599"/>
              <a:ext cx="71" cy="350"/>
            </a:xfrm>
            <a:custGeom>
              <a:avLst/>
              <a:gdLst>
                <a:gd name="T0" fmla="*/ 0 w 71"/>
                <a:gd name="T1" fmla="*/ 63 h 350"/>
                <a:gd name="T2" fmla="*/ 0 w 71"/>
                <a:gd name="T3" fmla="*/ 0 h 350"/>
                <a:gd name="T4" fmla="*/ 71 w 71"/>
                <a:gd name="T5" fmla="*/ 0 h 350"/>
                <a:gd name="T6" fmla="*/ 71 w 71"/>
                <a:gd name="T7" fmla="*/ 63 h 350"/>
                <a:gd name="T8" fmla="*/ 0 w 71"/>
                <a:gd name="T9" fmla="*/ 63 h 350"/>
                <a:gd name="T10" fmla="*/ 0 w 71"/>
                <a:gd name="T11" fmla="*/ 350 h 350"/>
                <a:gd name="T12" fmla="*/ 0 w 71"/>
                <a:gd name="T13" fmla="*/ 96 h 350"/>
                <a:gd name="T14" fmla="*/ 71 w 71"/>
                <a:gd name="T15" fmla="*/ 96 h 350"/>
                <a:gd name="T16" fmla="*/ 71 w 71"/>
                <a:gd name="T17" fmla="*/ 350 h 350"/>
                <a:gd name="T18" fmla="*/ 0 w 71"/>
                <a:gd name="T19" fmla="*/ 35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350"/>
                <a:gd name="T32" fmla="*/ 71 w 71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350">
                  <a:moveTo>
                    <a:pt x="0" y="63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63"/>
                  </a:lnTo>
                  <a:lnTo>
                    <a:pt x="0" y="63"/>
                  </a:lnTo>
                  <a:close/>
                  <a:moveTo>
                    <a:pt x="0" y="350"/>
                  </a:moveTo>
                  <a:lnTo>
                    <a:pt x="0" y="96"/>
                  </a:lnTo>
                  <a:lnTo>
                    <a:pt x="71" y="96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3" name="Freeform 19"/>
            <p:cNvSpPr>
              <a:spLocks noEditPoints="1"/>
            </p:cNvSpPr>
            <p:nvPr/>
          </p:nvSpPr>
          <p:spPr bwMode="auto">
            <a:xfrm>
              <a:off x="2164" y="1689"/>
              <a:ext cx="261" cy="358"/>
            </a:xfrm>
            <a:custGeom>
              <a:avLst/>
              <a:gdLst>
                <a:gd name="T0" fmla="*/ 0 w 261"/>
                <a:gd name="T1" fmla="*/ 6 h 358"/>
                <a:gd name="T2" fmla="*/ 66 w 261"/>
                <a:gd name="T3" fmla="*/ 6 h 358"/>
                <a:gd name="T4" fmla="*/ 66 w 261"/>
                <a:gd name="T5" fmla="*/ 44 h 358"/>
                <a:gd name="T6" fmla="*/ 81 w 261"/>
                <a:gd name="T7" fmla="*/ 27 h 358"/>
                <a:gd name="T8" fmla="*/ 100 w 261"/>
                <a:gd name="T9" fmla="*/ 12 h 358"/>
                <a:gd name="T10" fmla="*/ 124 w 261"/>
                <a:gd name="T11" fmla="*/ 3 h 358"/>
                <a:gd name="T12" fmla="*/ 149 w 261"/>
                <a:gd name="T13" fmla="*/ 0 h 358"/>
                <a:gd name="T14" fmla="*/ 171 w 261"/>
                <a:gd name="T15" fmla="*/ 3 h 358"/>
                <a:gd name="T16" fmla="*/ 192 w 261"/>
                <a:gd name="T17" fmla="*/ 9 h 358"/>
                <a:gd name="T18" fmla="*/ 211 w 261"/>
                <a:gd name="T19" fmla="*/ 20 h 358"/>
                <a:gd name="T20" fmla="*/ 229 w 261"/>
                <a:gd name="T21" fmla="*/ 35 h 358"/>
                <a:gd name="T22" fmla="*/ 244 w 261"/>
                <a:gd name="T23" fmla="*/ 55 h 358"/>
                <a:gd name="T24" fmla="*/ 254 w 261"/>
                <a:gd name="T25" fmla="*/ 77 h 358"/>
                <a:gd name="T26" fmla="*/ 260 w 261"/>
                <a:gd name="T27" fmla="*/ 102 h 358"/>
                <a:gd name="T28" fmla="*/ 261 w 261"/>
                <a:gd name="T29" fmla="*/ 132 h 358"/>
                <a:gd name="T30" fmla="*/ 260 w 261"/>
                <a:gd name="T31" fmla="*/ 162 h 358"/>
                <a:gd name="T32" fmla="*/ 254 w 261"/>
                <a:gd name="T33" fmla="*/ 189 h 358"/>
                <a:gd name="T34" fmla="*/ 244 w 261"/>
                <a:gd name="T35" fmla="*/ 211 h 358"/>
                <a:gd name="T36" fmla="*/ 229 w 261"/>
                <a:gd name="T37" fmla="*/ 231 h 358"/>
                <a:gd name="T38" fmla="*/ 211 w 261"/>
                <a:gd name="T39" fmla="*/ 246 h 358"/>
                <a:gd name="T40" fmla="*/ 192 w 261"/>
                <a:gd name="T41" fmla="*/ 257 h 358"/>
                <a:gd name="T42" fmla="*/ 171 w 261"/>
                <a:gd name="T43" fmla="*/ 263 h 358"/>
                <a:gd name="T44" fmla="*/ 149 w 261"/>
                <a:gd name="T45" fmla="*/ 266 h 358"/>
                <a:gd name="T46" fmla="*/ 128 w 261"/>
                <a:gd name="T47" fmla="*/ 264 h 358"/>
                <a:gd name="T48" fmla="*/ 109 w 261"/>
                <a:gd name="T49" fmla="*/ 257 h 358"/>
                <a:gd name="T50" fmla="*/ 90 w 261"/>
                <a:gd name="T51" fmla="*/ 246 h 358"/>
                <a:gd name="T52" fmla="*/ 71 w 261"/>
                <a:gd name="T53" fmla="*/ 229 h 358"/>
                <a:gd name="T54" fmla="*/ 71 w 261"/>
                <a:gd name="T55" fmla="*/ 358 h 358"/>
                <a:gd name="T56" fmla="*/ 0 w 261"/>
                <a:gd name="T57" fmla="*/ 358 h 358"/>
                <a:gd name="T58" fmla="*/ 0 w 261"/>
                <a:gd name="T59" fmla="*/ 6 h 358"/>
                <a:gd name="T60" fmla="*/ 69 w 261"/>
                <a:gd name="T61" fmla="*/ 129 h 358"/>
                <a:gd name="T62" fmla="*/ 71 w 261"/>
                <a:gd name="T63" fmla="*/ 155 h 358"/>
                <a:gd name="T64" fmla="*/ 77 w 261"/>
                <a:gd name="T65" fmla="*/ 176 h 358"/>
                <a:gd name="T66" fmla="*/ 87 w 261"/>
                <a:gd name="T67" fmla="*/ 193 h 358"/>
                <a:gd name="T68" fmla="*/ 100 w 261"/>
                <a:gd name="T69" fmla="*/ 204 h 358"/>
                <a:gd name="T70" fmla="*/ 115 w 261"/>
                <a:gd name="T71" fmla="*/ 210 h 358"/>
                <a:gd name="T72" fmla="*/ 131 w 261"/>
                <a:gd name="T73" fmla="*/ 213 h 358"/>
                <a:gd name="T74" fmla="*/ 148 w 261"/>
                <a:gd name="T75" fmla="*/ 211 h 358"/>
                <a:gd name="T76" fmla="*/ 161 w 261"/>
                <a:gd name="T77" fmla="*/ 204 h 358"/>
                <a:gd name="T78" fmla="*/ 173 w 261"/>
                <a:gd name="T79" fmla="*/ 194 h 358"/>
                <a:gd name="T80" fmla="*/ 182 w 261"/>
                <a:gd name="T81" fmla="*/ 179 h 358"/>
                <a:gd name="T82" fmla="*/ 187 w 261"/>
                <a:gd name="T83" fmla="*/ 158 h 358"/>
                <a:gd name="T84" fmla="*/ 189 w 261"/>
                <a:gd name="T85" fmla="*/ 133 h 358"/>
                <a:gd name="T86" fmla="*/ 187 w 261"/>
                <a:gd name="T87" fmla="*/ 108 h 358"/>
                <a:gd name="T88" fmla="*/ 182 w 261"/>
                <a:gd name="T89" fmla="*/ 88 h 358"/>
                <a:gd name="T90" fmla="*/ 173 w 261"/>
                <a:gd name="T91" fmla="*/ 73 h 358"/>
                <a:gd name="T92" fmla="*/ 161 w 261"/>
                <a:gd name="T93" fmla="*/ 62 h 358"/>
                <a:gd name="T94" fmla="*/ 146 w 261"/>
                <a:gd name="T95" fmla="*/ 56 h 358"/>
                <a:gd name="T96" fmla="*/ 130 w 261"/>
                <a:gd name="T97" fmla="*/ 53 h 358"/>
                <a:gd name="T98" fmla="*/ 114 w 261"/>
                <a:gd name="T99" fmla="*/ 56 h 358"/>
                <a:gd name="T100" fmla="*/ 99 w 261"/>
                <a:gd name="T101" fmla="*/ 62 h 358"/>
                <a:gd name="T102" fmla="*/ 87 w 261"/>
                <a:gd name="T103" fmla="*/ 73 h 358"/>
                <a:gd name="T104" fmla="*/ 77 w 261"/>
                <a:gd name="T105" fmla="*/ 87 h 358"/>
                <a:gd name="T106" fmla="*/ 71 w 261"/>
                <a:gd name="T107" fmla="*/ 106 h 358"/>
                <a:gd name="T108" fmla="*/ 69 w 261"/>
                <a:gd name="T109" fmla="*/ 129 h 3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1"/>
                <a:gd name="T166" fmla="*/ 0 h 358"/>
                <a:gd name="T167" fmla="*/ 261 w 261"/>
                <a:gd name="T168" fmla="*/ 358 h 3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1" h="358">
                  <a:moveTo>
                    <a:pt x="0" y="6"/>
                  </a:moveTo>
                  <a:lnTo>
                    <a:pt x="66" y="6"/>
                  </a:lnTo>
                  <a:lnTo>
                    <a:pt x="66" y="44"/>
                  </a:lnTo>
                  <a:lnTo>
                    <a:pt x="81" y="27"/>
                  </a:lnTo>
                  <a:lnTo>
                    <a:pt x="100" y="12"/>
                  </a:lnTo>
                  <a:lnTo>
                    <a:pt x="124" y="3"/>
                  </a:lnTo>
                  <a:lnTo>
                    <a:pt x="149" y="0"/>
                  </a:lnTo>
                  <a:lnTo>
                    <a:pt x="171" y="3"/>
                  </a:lnTo>
                  <a:lnTo>
                    <a:pt x="192" y="9"/>
                  </a:lnTo>
                  <a:lnTo>
                    <a:pt x="211" y="20"/>
                  </a:lnTo>
                  <a:lnTo>
                    <a:pt x="229" y="35"/>
                  </a:lnTo>
                  <a:lnTo>
                    <a:pt x="244" y="55"/>
                  </a:lnTo>
                  <a:lnTo>
                    <a:pt x="254" y="77"/>
                  </a:lnTo>
                  <a:lnTo>
                    <a:pt x="260" y="102"/>
                  </a:lnTo>
                  <a:lnTo>
                    <a:pt x="261" y="132"/>
                  </a:lnTo>
                  <a:lnTo>
                    <a:pt x="260" y="162"/>
                  </a:lnTo>
                  <a:lnTo>
                    <a:pt x="254" y="189"/>
                  </a:lnTo>
                  <a:lnTo>
                    <a:pt x="244" y="211"/>
                  </a:lnTo>
                  <a:lnTo>
                    <a:pt x="229" y="231"/>
                  </a:lnTo>
                  <a:lnTo>
                    <a:pt x="211" y="246"/>
                  </a:lnTo>
                  <a:lnTo>
                    <a:pt x="192" y="257"/>
                  </a:lnTo>
                  <a:lnTo>
                    <a:pt x="171" y="263"/>
                  </a:lnTo>
                  <a:lnTo>
                    <a:pt x="149" y="266"/>
                  </a:lnTo>
                  <a:lnTo>
                    <a:pt x="128" y="264"/>
                  </a:lnTo>
                  <a:lnTo>
                    <a:pt x="109" y="257"/>
                  </a:lnTo>
                  <a:lnTo>
                    <a:pt x="90" y="246"/>
                  </a:lnTo>
                  <a:lnTo>
                    <a:pt x="71" y="229"/>
                  </a:lnTo>
                  <a:lnTo>
                    <a:pt x="71" y="358"/>
                  </a:lnTo>
                  <a:lnTo>
                    <a:pt x="0" y="358"/>
                  </a:lnTo>
                  <a:lnTo>
                    <a:pt x="0" y="6"/>
                  </a:lnTo>
                  <a:close/>
                  <a:moveTo>
                    <a:pt x="69" y="129"/>
                  </a:moveTo>
                  <a:lnTo>
                    <a:pt x="71" y="155"/>
                  </a:lnTo>
                  <a:lnTo>
                    <a:pt x="77" y="176"/>
                  </a:lnTo>
                  <a:lnTo>
                    <a:pt x="87" y="193"/>
                  </a:lnTo>
                  <a:lnTo>
                    <a:pt x="100" y="204"/>
                  </a:lnTo>
                  <a:lnTo>
                    <a:pt x="115" y="210"/>
                  </a:lnTo>
                  <a:lnTo>
                    <a:pt x="131" y="213"/>
                  </a:lnTo>
                  <a:lnTo>
                    <a:pt x="148" y="211"/>
                  </a:lnTo>
                  <a:lnTo>
                    <a:pt x="161" y="204"/>
                  </a:lnTo>
                  <a:lnTo>
                    <a:pt x="173" y="194"/>
                  </a:lnTo>
                  <a:lnTo>
                    <a:pt x="182" y="179"/>
                  </a:lnTo>
                  <a:lnTo>
                    <a:pt x="187" y="158"/>
                  </a:lnTo>
                  <a:lnTo>
                    <a:pt x="189" y="133"/>
                  </a:lnTo>
                  <a:lnTo>
                    <a:pt x="187" y="108"/>
                  </a:lnTo>
                  <a:lnTo>
                    <a:pt x="182" y="88"/>
                  </a:lnTo>
                  <a:lnTo>
                    <a:pt x="173" y="73"/>
                  </a:lnTo>
                  <a:lnTo>
                    <a:pt x="161" y="62"/>
                  </a:lnTo>
                  <a:lnTo>
                    <a:pt x="146" y="56"/>
                  </a:lnTo>
                  <a:lnTo>
                    <a:pt x="130" y="53"/>
                  </a:lnTo>
                  <a:lnTo>
                    <a:pt x="114" y="56"/>
                  </a:lnTo>
                  <a:lnTo>
                    <a:pt x="99" y="62"/>
                  </a:lnTo>
                  <a:lnTo>
                    <a:pt x="87" y="73"/>
                  </a:lnTo>
                  <a:lnTo>
                    <a:pt x="77" y="87"/>
                  </a:lnTo>
                  <a:lnTo>
                    <a:pt x="71" y="106"/>
                  </a:lnTo>
                  <a:lnTo>
                    <a:pt x="69" y="1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4" name="Rectangle 20"/>
            <p:cNvSpPr>
              <a:spLocks noChangeArrowheads="1"/>
            </p:cNvSpPr>
            <p:nvPr/>
          </p:nvSpPr>
          <p:spPr bwMode="auto">
            <a:xfrm>
              <a:off x="2449" y="1789"/>
              <a:ext cx="139" cy="66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5" name="Freeform 21"/>
            <p:cNvSpPr>
              <a:spLocks/>
            </p:cNvSpPr>
            <p:nvPr/>
          </p:nvSpPr>
          <p:spPr bwMode="auto">
            <a:xfrm>
              <a:off x="2614" y="1602"/>
              <a:ext cx="260" cy="347"/>
            </a:xfrm>
            <a:custGeom>
              <a:avLst/>
              <a:gdLst>
                <a:gd name="T0" fmla="*/ 0 w 260"/>
                <a:gd name="T1" fmla="*/ 347 h 347"/>
                <a:gd name="T2" fmla="*/ 0 w 260"/>
                <a:gd name="T3" fmla="*/ 0 h 347"/>
                <a:gd name="T4" fmla="*/ 74 w 260"/>
                <a:gd name="T5" fmla="*/ 0 h 347"/>
                <a:gd name="T6" fmla="*/ 74 w 260"/>
                <a:gd name="T7" fmla="*/ 288 h 347"/>
                <a:gd name="T8" fmla="*/ 260 w 260"/>
                <a:gd name="T9" fmla="*/ 288 h 347"/>
                <a:gd name="T10" fmla="*/ 260 w 260"/>
                <a:gd name="T11" fmla="*/ 347 h 347"/>
                <a:gd name="T12" fmla="*/ 0 w 260"/>
                <a:gd name="T13" fmla="*/ 347 h 3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347"/>
                <a:gd name="T23" fmla="*/ 260 w 260"/>
                <a:gd name="T24" fmla="*/ 347 h 3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347">
                  <a:moveTo>
                    <a:pt x="0" y="347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288"/>
                  </a:lnTo>
                  <a:lnTo>
                    <a:pt x="260" y="288"/>
                  </a:lnTo>
                  <a:lnTo>
                    <a:pt x="260" y="347"/>
                  </a:lnTo>
                  <a:lnTo>
                    <a:pt x="0" y="3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6" name="Freeform 22"/>
            <p:cNvSpPr>
              <a:spLocks noEditPoints="1"/>
            </p:cNvSpPr>
            <p:nvPr/>
          </p:nvSpPr>
          <p:spPr bwMode="auto">
            <a:xfrm>
              <a:off x="2873" y="1689"/>
              <a:ext cx="276" cy="266"/>
            </a:xfrm>
            <a:custGeom>
              <a:avLst/>
              <a:gdLst>
                <a:gd name="T0" fmla="*/ 0 w 276"/>
                <a:gd name="T1" fmla="*/ 130 h 266"/>
                <a:gd name="T2" fmla="*/ 4 w 276"/>
                <a:gd name="T3" fmla="*/ 97 h 266"/>
                <a:gd name="T4" fmla="*/ 16 w 276"/>
                <a:gd name="T5" fmla="*/ 65 h 266"/>
                <a:gd name="T6" fmla="*/ 29 w 276"/>
                <a:gd name="T7" fmla="*/ 45 h 266"/>
                <a:gd name="T8" fmla="*/ 45 w 276"/>
                <a:gd name="T9" fmla="*/ 30 h 266"/>
                <a:gd name="T10" fmla="*/ 66 w 276"/>
                <a:gd name="T11" fmla="*/ 17 h 266"/>
                <a:gd name="T12" fmla="*/ 88 w 276"/>
                <a:gd name="T13" fmla="*/ 7 h 266"/>
                <a:gd name="T14" fmla="*/ 112 w 276"/>
                <a:gd name="T15" fmla="*/ 2 h 266"/>
                <a:gd name="T16" fmla="*/ 137 w 276"/>
                <a:gd name="T17" fmla="*/ 0 h 266"/>
                <a:gd name="T18" fmla="*/ 166 w 276"/>
                <a:gd name="T19" fmla="*/ 3 h 266"/>
                <a:gd name="T20" fmla="*/ 193 w 276"/>
                <a:gd name="T21" fmla="*/ 10 h 266"/>
                <a:gd name="T22" fmla="*/ 217 w 276"/>
                <a:gd name="T23" fmla="*/ 21 h 266"/>
                <a:gd name="T24" fmla="*/ 237 w 276"/>
                <a:gd name="T25" fmla="*/ 38 h 266"/>
                <a:gd name="T26" fmla="*/ 255 w 276"/>
                <a:gd name="T27" fmla="*/ 58 h 266"/>
                <a:gd name="T28" fmla="*/ 267 w 276"/>
                <a:gd name="T29" fmla="*/ 81 h 266"/>
                <a:gd name="T30" fmla="*/ 273 w 276"/>
                <a:gd name="T31" fmla="*/ 106 h 266"/>
                <a:gd name="T32" fmla="*/ 276 w 276"/>
                <a:gd name="T33" fmla="*/ 133 h 266"/>
                <a:gd name="T34" fmla="*/ 273 w 276"/>
                <a:gd name="T35" fmla="*/ 160 h 266"/>
                <a:gd name="T36" fmla="*/ 267 w 276"/>
                <a:gd name="T37" fmla="*/ 185 h 266"/>
                <a:gd name="T38" fmla="*/ 255 w 276"/>
                <a:gd name="T39" fmla="*/ 208 h 266"/>
                <a:gd name="T40" fmla="*/ 237 w 276"/>
                <a:gd name="T41" fmla="*/ 228 h 266"/>
                <a:gd name="T42" fmla="*/ 217 w 276"/>
                <a:gd name="T43" fmla="*/ 245 h 266"/>
                <a:gd name="T44" fmla="*/ 193 w 276"/>
                <a:gd name="T45" fmla="*/ 256 h 266"/>
                <a:gd name="T46" fmla="*/ 166 w 276"/>
                <a:gd name="T47" fmla="*/ 263 h 266"/>
                <a:gd name="T48" fmla="*/ 138 w 276"/>
                <a:gd name="T49" fmla="*/ 266 h 266"/>
                <a:gd name="T50" fmla="*/ 113 w 276"/>
                <a:gd name="T51" fmla="*/ 264 h 266"/>
                <a:gd name="T52" fmla="*/ 90 w 276"/>
                <a:gd name="T53" fmla="*/ 259 h 266"/>
                <a:gd name="T54" fmla="*/ 68 w 276"/>
                <a:gd name="T55" fmla="*/ 250 h 266"/>
                <a:gd name="T56" fmla="*/ 47 w 276"/>
                <a:gd name="T57" fmla="*/ 239 h 266"/>
                <a:gd name="T58" fmla="*/ 29 w 276"/>
                <a:gd name="T59" fmla="*/ 224 h 266"/>
                <a:gd name="T60" fmla="*/ 16 w 276"/>
                <a:gd name="T61" fmla="*/ 204 h 266"/>
                <a:gd name="T62" fmla="*/ 7 w 276"/>
                <a:gd name="T63" fmla="*/ 182 h 266"/>
                <a:gd name="T64" fmla="*/ 1 w 276"/>
                <a:gd name="T65" fmla="*/ 158 h 266"/>
                <a:gd name="T66" fmla="*/ 0 w 276"/>
                <a:gd name="T67" fmla="*/ 130 h 266"/>
                <a:gd name="T68" fmla="*/ 72 w 276"/>
                <a:gd name="T69" fmla="*/ 133 h 266"/>
                <a:gd name="T70" fmla="*/ 73 w 276"/>
                <a:gd name="T71" fmla="*/ 157 h 266"/>
                <a:gd name="T72" fmla="*/ 81 w 276"/>
                <a:gd name="T73" fmla="*/ 176 h 266"/>
                <a:gd name="T74" fmla="*/ 91 w 276"/>
                <a:gd name="T75" fmla="*/ 192 h 266"/>
                <a:gd name="T76" fmla="*/ 104 w 276"/>
                <a:gd name="T77" fmla="*/ 203 h 266"/>
                <a:gd name="T78" fmla="*/ 121 w 276"/>
                <a:gd name="T79" fmla="*/ 208 h 266"/>
                <a:gd name="T80" fmla="*/ 138 w 276"/>
                <a:gd name="T81" fmla="*/ 211 h 266"/>
                <a:gd name="T82" fmla="*/ 156 w 276"/>
                <a:gd name="T83" fmla="*/ 208 h 266"/>
                <a:gd name="T84" fmla="*/ 171 w 276"/>
                <a:gd name="T85" fmla="*/ 203 h 266"/>
                <a:gd name="T86" fmla="*/ 184 w 276"/>
                <a:gd name="T87" fmla="*/ 192 h 266"/>
                <a:gd name="T88" fmla="*/ 195 w 276"/>
                <a:gd name="T89" fmla="*/ 176 h 266"/>
                <a:gd name="T90" fmla="*/ 202 w 276"/>
                <a:gd name="T91" fmla="*/ 157 h 266"/>
                <a:gd name="T92" fmla="*/ 203 w 276"/>
                <a:gd name="T93" fmla="*/ 133 h 266"/>
                <a:gd name="T94" fmla="*/ 202 w 276"/>
                <a:gd name="T95" fmla="*/ 109 h 266"/>
                <a:gd name="T96" fmla="*/ 195 w 276"/>
                <a:gd name="T97" fmla="*/ 91 h 266"/>
                <a:gd name="T98" fmla="*/ 184 w 276"/>
                <a:gd name="T99" fmla="*/ 76 h 266"/>
                <a:gd name="T100" fmla="*/ 171 w 276"/>
                <a:gd name="T101" fmla="*/ 65 h 266"/>
                <a:gd name="T102" fmla="*/ 156 w 276"/>
                <a:gd name="T103" fmla="*/ 58 h 266"/>
                <a:gd name="T104" fmla="*/ 138 w 276"/>
                <a:gd name="T105" fmla="*/ 55 h 266"/>
                <a:gd name="T106" fmla="*/ 121 w 276"/>
                <a:gd name="T107" fmla="*/ 58 h 266"/>
                <a:gd name="T108" fmla="*/ 104 w 276"/>
                <a:gd name="T109" fmla="*/ 65 h 266"/>
                <a:gd name="T110" fmla="*/ 91 w 276"/>
                <a:gd name="T111" fmla="*/ 76 h 266"/>
                <a:gd name="T112" fmla="*/ 81 w 276"/>
                <a:gd name="T113" fmla="*/ 91 h 266"/>
                <a:gd name="T114" fmla="*/ 73 w 276"/>
                <a:gd name="T115" fmla="*/ 109 h 266"/>
                <a:gd name="T116" fmla="*/ 72 w 276"/>
                <a:gd name="T117" fmla="*/ 133 h 2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6"/>
                <a:gd name="T178" fmla="*/ 0 h 266"/>
                <a:gd name="T179" fmla="*/ 276 w 276"/>
                <a:gd name="T180" fmla="*/ 266 h 2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6" h="266">
                  <a:moveTo>
                    <a:pt x="0" y="130"/>
                  </a:moveTo>
                  <a:lnTo>
                    <a:pt x="4" y="97"/>
                  </a:lnTo>
                  <a:lnTo>
                    <a:pt x="16" y="65"/>
                  </a:lnTo>
                  <a:lnTo>
                    <a:pt x="29" y="45"/>
                  </a:lnTo>
                  <a:lnTo>
                    <a:pt x="45" y="30"/>
                  </a:lnTo>
                  <a:lnTo>
                    <a:pt x="66" y="17"/>
                  </a:lnTo>
                  <a:lnTo>
                    <a:pt x="88" y="7"/>
                  </a:lnTo>
                  <a:lnTo>
                    <a:pt x="112" y="2"/>
                  </a:lnTo>
                  <a:lnTo>
                    <a:pt x="137" y="0"/>
                  </a:lnTo>
                  <a:lnTo>
                    <a:pt x="166" y="3"/>
                  </a:lnTo>
                  <a:lnTo>
                    <a:pt x="193" y="10"/>
                  </a:lnTo>
                  <a:lnTo>
                    <a:pt x="217" y="21"/>
                  </a:lnTo>
                  <a:lnTo>
                    <a:pt x="237" y="38"/>
                  </a:lnTo>
                  <a:lnTo>
                    <a:pt x="255" y="58"/>
                  </a:lnTo>
                  <a:lnTo>
                    <a:pt x="267" y="81"/>
                  </a:lnTo>
                  <a:lnTo>
                    <a:pt x="273" y="106"/>
                  </a:lnTo>
                  <a:lnTo>
                    <a:pt x="276" y="133"/>
                  </a:lnTo>
                  <a:lnTo>
                    <a:pt x="273" y="160"/>
                  </a:lnTo>
                  <a:lnTo>
                    <a:pt x="267" y="185"/>
                  </a:lnTo>
                  <a:lnTo>
                    <a:pt x="255" y="208"/>
                  </a:lnTo>
                  <a:lnTo>
                    <a:pt x="237" y="228"/>
                  </a:lnTo>
                  <a:lnTo>
                    <a:pt x="217" y="245"/>
                  </a:lnTo>
                  <a:lnTo>
                    <a:pt x="193" y="256"/>
                  </a:lnTo>
                  <a:lnTo>
                    <a:pt x="166" y="263"/>
                  </a:lnTo>
                  <a:lnTo>
                    <a:pt x="138" y="266"/>
                  </a:lnTo>
                  <a:lnTo>
                    <a:pt x="113" y="264"/>
                  </a:lnTo>
                  <a:lnTo>
                    <a:pt x="90" y="259"/>
                  </a:lnTo>
                  <a:lnTo>
                    <a:pt x="68" y="250"/>
                  </a:lnTo>
                  <a:lnTo>
                    <a:pt x="47" y="239"/>
                  </a:lnTo>
                  <a:lnTo>
                    <a:pt x="29" y="224"/>
                  </a:lnTo>
                  <a:lnTo>
                    <a:pt x="16" y="204"/>
                  </a:lnTo>
                  <a:lnTo>
                    <a:pt x="7" y="182"/>
                  </a:lnTo>
                  <a:lnTo>
                    <a:pt x="1" y="158"/>
                  </a:lnTo>
                  <a:lnTo>
                    <a:pt x="0" y="130"/>
                  </a:lnTo>
                  <a:close/>
                  <a:moveTo>
                    <a:pt x="72" y="133"/>
                  </a:moveTo>
                  <a:lnTo>
                    <a:pt x="73" y="157"/>
                  </a:lnTo>
                  <a:lnTo>
                    <a:pt x="81" y="176"/>
                  </a:lnTo>
                  <a:lnTo>
                    <a:pt x="91" y="192"/>
                  </a:lnTo>
                  <a:lnTo>
                    <a:pt x="104" y="203"/>
                  </a:lnTo>
                  <a:lnTo>
                    <a:pt x="121" y="208"/>
                  </a:lnTo>
                  <a:lnTo>
                    <a:pt x="138" y="211"/>
                  </a:lnTo>
                  <a:lnTo>
                    <a:pt x="156" y="208"/>
                  </a:lnTo>
                  <a:lnTo>
                    <a:pt x="171" y="203"/>
                  </a:lnTo>
                  <a:lnTo>
                    <a:pt x="184" y="192"/>
                  </a:lnTo>
                  <a:lnTo>
                    <a:pt x="195" y="176"/>
                  </a:lnTo>
                  <a:lnTo>
                    <a:pt x="202" y="157"/>
                  </a:lnTo>
                  <a:lnTo>
                    <a:pt x="203" y="133"/>
                  </a:lnTo>
                  <a:lnTo>
                    <a:pt x="202" y="109"/>
                  </a:lnTo>
                  <a:lnTo>
                    <a:pt x="195" y="91"/>
                  </a:lnTo>
                  <a:lnTo>
                    <a:pt x="184" y="76"/>
                  </a:lnTo>
                  <a:lnTo>
                    <a:pt x="171" y="65"/>
                  </a:lnTo>
                  <a:lnTo>
                    <a:pt x="156" y="58"/>
                  </a:lnTo>
                  <a:lnTo>
                    <a:pt x="138" y="55"/>
                  </a:lnTo>
                  <a:lnTo>
                    <a:pt x="121" y="58"/>
                  </a:lnTo>
                  <a:lnTo>
                    <a:pt x="104" y="65"/>
                  </a:lnTo>
                  <a:lnTo>
                    <a:pt x="91" y="76"/>
                  </a:lnTo>
                  <a:lnTo>
                    <a:pt x="81" y="91"/>
                  </a:lnTo>
                  <a:lnTo>
                    <a:pt x="73" y="109"/>
                  </a:lnTo>
                  <a:lnTo>
                    <a:pt x="72" y="13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7" name="Freeform 23"/>
            <p:cNvSpPr>
              <a:spLocks/>
            </p:cNvSpPr>
            <p:nvPr/>
          </p:nvSpPr>
          <p:spPr bwMode="auto">
            <a:xfrm>
              <a:off x="3168" y="1599"/>
              <a:ext cx="248" cy="350"/>
            </a:xfrm>
            <a:custGeom>
              <a:avLst/>
              <a:gdLst>
                <a:gd name="T0" fmla="*/ 0 w 248"/>
                <a:gd name="T1" fmla="*/ 350 h 350"/>
                <a:gd name="T2" fmla="*/ 0 w 248"/>
                <a:gd name="T3" fmla="*/ 0 h 350"/>
                <a:gd name="T4" fmla="*/ 71 w 248"/>
                <a:gd name="T5" fmla="*/ 0 h 350"/>
                <a:gd name="T6" fmla="*/ 71 w 248"/>
                <a:gd name="T7" fmla="*/ 185 h 350"/>
                <a:gd name="T8" fmla="*/ 153 w 248"/>
                <a:gd name="T9" fmla="*/ 96 h 350"/>
                <a:gd name="T10" fmla="*/ 241 w 248"/>
                <a:gd name="T11" fmla="*/ 96 h 350"/>
                <a:gd name="T12" fmla="*/ 149 w 248"/>
                <a:gd name="T13" fmla="*/ 190 h 350"/>
                <a:gd name="T14" fmla="*/ 248 w 248"/>
                <a:gd name="T15" fmla="*/ 350 h 350"/>
                <a:gd name="T16" fmla="*/ 171 w 248"/>
                <a:gd name="T17" fmla="*/ 350 h 350"/>
                <a:gd name="T18" fmla="*/ 103 w 248"/>
                <a:gd name="T19" fmla="*/ 237 h 350"/>
                <a:gd name="T20" fmla="*/ 71 w 248"/>
                <a:gd name="T21" fmla="*/ 269 h 350"/>
                <a:gd name="T22" fmla="*/ 71 w 248"/>
                <a:gd name="T23" fmla="*/ 350 h 350"/>
                <a:gd name="T24" fmla="*/ 0 w 248"/>
                <a:gd name="T25" fmla="*/ 350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8"/>
                <a:gd name="T40" fmla="*/ 0 h 350"/>
                <a:gd name="T41" fmla="*/ 248 w 248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8" h="350">
                  <a:moveTo>
                    <a:pt x="0" y="350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185"/>
                  </a:lnTo>
                  <a:lnTo>
                    <a:pt x="153" y="96"/>
                  </a:lnTo>
                  <a:lnTo>
                    <a:pt x="241" y="96"/>
                  </a:lnTo>
                  <a:lnTo>
                    <a:pt x="149" y="190"/>
                  </a:lnTo>
                  <a:lnTo>
                    <a:pt x="248" y="350"/>
                  </a:lnTo>
                  <a:lnTo>
                    <a:pt x="171" y="350"/>
                  </a:lnTo>
                  <a:lnTo>
                    <a:pt x="103" y="237"/>
                  </a:lnTo>
                  <a:lnTo>
                    <a:pt x="71" y="269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8" name="Freeform 24"/>
            <p:cNvSpPr>
              <a:spLocks/>
            </p:cNvSpPr>
            <p:nvPr/>
          </p:nvSpPr>
          <p:spPr bwMode="auto">
            <a:xfrm>
              <a:off x="3521" y="1593"/>
              <a:ext cx="302" cy="363"/>
            </a:xfrm>
            <a:custGeom>
              <a:avLst/>
              <a:gdLst>
                <a:gd name="T0" fmla="*/ 74 w 302"/>
                <a:gd name="T1" fmla="*/ 236 h 363"/>
                <a:gd name="T2" fmla="*/ 88 w 302"/>
                <a:gd name="T3" fmla="*/ 274 h 363"/>
                <a:gd name="T4" fmla="*/ 115 w 302"/>
                <a:gd name="T5" fmla="*/ 296 h 363"/>
                <a:gd name="T6" fmla="*/ 155 w 302"/>
                <a:gd name="T7" fmla="*/ 303 h 363"/>
                <a:gd name="T8" fmla="*/ 195 w 302"/>
                <a:gd name="T9" fmla="*/ 297 h 363"/>
                <a:gd name="T10" fmla="*/ 220 w 302"/>
                <a:gd name="T11" fmla="*/ 279 h 363"/>
                <a:gd name="T12" fmla="*/ 227 w 302"/>
                <a:gd name="T13" fmla="*/ 254 h 363"/>
                <a:gd name="T14" fmla="*/ 226 w 302"/>
                <a:gd name="T15" fmla="*/ 243 h 363"/>
                <a:gd name="T16" fmla="*/ 220 w 302"/>
                <a:gd name="T17" fmla="*/ 233 h 363"/>
                <a:gd name="T18" fmla="*/ 192 w 302"/>
                <a:gd name="T19" fmla="*/ 218 h 363"/>
                <a:gd name="T20" fmla="*/ 161 w 302"/>
                <a:gd name="T21" fmla="*/ 209 h 363"/>
                <a:gd name="T22" fmla="*/ 97 w 302"/>
                <a:gd name="T23" fmla="*/ 193 h 363"/>
                <a:gd name="T24" fmla="*/ 48 w 302"/>
                <a:gd name="T25" fmla="*/ 168 h 363"/>
                <a:gd name="T26" fmla="*/ 22 w 302"/>
                <a:gd name="T27" fmla="*/ 137 h 363"/>
                <a:gd name="T28" fmla="*/ 13 w 302"/>
                <a:gd name="T29" fmla="*/ 98 h 363"/>
                <a:gd name="T30" fmla="*/ 29 w 302"/>
                <a:gd name="T31" fmla="*/ 48 h 363"/>
                <a:gd name="T32" fmla="*/ 57 w 302"/>
                <a:gd name="T33" fmla="*/ 21 h 363"/>
                <a:gd name="T34" fmla="*/ 97 w 302"/>
                <a:gd name="T35" fmla="*/ 6 h 363"/>
                <a:gd name="T36" fmla="*/ 149 w 302"/>
                <a:gd name="T37" fmla="*/ 0 h 363"/>
                <a:gd name="T38" fmla="*/ 211 w 302"/>
                <a:gd name="T39" fmla="*/ 7 h 363"/>
                <a:gd name="T40" fmla="*/ 254 w 302"/>
                <a:gd name="T41" fmla="*/ 29 h 363"/>
                <a:gd name="T42" fmla="*/ 282 w 302"/>
                <a:gd name="T43" fmla="*/ 63 h 363"/>
                <a:gd name="T44" fmla="*/ 291 w 302"/>
                <a:gd name="T45" fmla="*/ 106 h 363"/>
                <a:gd name="T46" fmla="*/ 212 w 302"/>
                <a:gd name="T47" fmla="*/ 92 h 363"/>
                <a:gd name="T48" fmla="*/ 196 w 302"/>
                <a:gd name="T49" fmla="*/ 70 h 363"/>
                <a:gd name="T50" fmla="*/ 168 w 302"/>
                <a:gd name="T51" fmla="*/ 60 h 363"/>
                <a:gd name="T52" fmla="*/ 128 w 302"/>
                <a:gd name="T53" fmla="*/ 60 h 363"/>
                <a:gd name="T54" fmla="*/ 97 w 302"/>
                <a:gd name="T55" fmla="*/ 71 h 363"/>
                <a:gd name="T56" fmla="*/ 85 w 302"/>
                <a:gd name="T57" fmla="*/ 94 h 363"/>
                <a:gd name="T58" fmla="*/ 88 w 302"/>
                <a:gd name="T59" fmla="*/ 103 h 363"/>
                <a:gd name="T60" fmla="*/ 97 w 302"/>
                <a:gd name="T61" fmla="*/ 115 h 363"/>
                <a:gd name="T62" fmla="*/ 133 w 302"/>
                <a:gd name="T63" fmla="*/ 130 h 363"/>
                <a:gd name="T64" fmla="*/ 199 w 302"/>
                <a:gd name="T65" fmla="*/ 145 h 363"/>
                <a:gd name="T66" fmla="*/ 246 w 302"/>
                <a:gd name="T67" fmla="*/ 163 h 363"/>
                <a:gd name="T68" fmla="*/ 288 w 302"/>
                <a:gd name="T69" fmla="*/ 198 h 363"/>
                <a:gd name="T70" fmla="*/ 301 w 302"/>
                <a:gd name="T71" fmla="*/ 233 h 363"/>
                <a:gd name="T72" fmla="*/ 301 w 302"/>
                <a:gd name="T73" fmla="*/ 274 h 363"/>
                <a:gd name="T74" fmla="*/ 285 w 302"/>
                <a:gd name="T75" fmla="*/ 311 h 363"/>
                <a:gd name="T76" fmla="*/ 254 w 302"/>
                <a:gd name="T77" fmla="*/ 341 h 363"/>
                <a:gd name="T78" fmla="*/ 211 w 302"/>
                <a:gd name="T79" fmla="*/ 357 h 363"/>
                <a:gd name="T80" fmla="*/ 153 w 302"/>
                <a:gd name="T81" fmla="*/ 363 h 363"/>
                <a:gd name="T82" fmla="*/ 91 w 302"/>
                <a:gd name="T83" fmla="*/ 355 h 363"/>
                <a:gd name="T84" fmla="*/ 45 w 302"/>
                <a:gd name="T85" fmla="*/ 332 h 363"/>
                <a:gd name="T86" fmla="*/ 16 w 302"/>
                <a:gd name="T87" fmla="*/ 295 h 363"/>
                <a:gd name="T88" fmla="*/ 0 w 302"/>
                <a:gd name="T89" fmla="*/ 243 h 3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2"/>
                <a:gd name="T136" fmla="*/ 0 h 363"/>
                <a:gd name="T137" fmla="*/ 302 w 302"/>
                <a:gd name="T138" fmla="*/ 363 h 3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2" h="363">
                  <a:moveTo>
                    <a:pt x="0" y="243"/>
                  </a:moveTo>
                  <a:lnTo>
                    <a:pt x="74" y="236"/>
                  </a:lnTo>
                  <a:lnTo>
                    <a:pt x="79" y="257"/>
                  </a:lnTo>
                  <a:lnTo>
                    <a:pt x="88" y="274"/>
                  </a:lnTo>
                  <a:lnTo>
                    <a:pt x="100" y="286"/>
                  </a:lnTo>
                  <a:lnTo>
                    <a:pt x="115" y="296"/>
                  </a:lnTo>
                  <a:lnTo>
                    <a:pt x="133" y="302"/>
                  </a:lnTo>
                  <a:lnTo>
                    <a:pt x="155" y="303"/>
                  </a:lnTo>
                  <a:lnTo>
                    <a:pt x="177" y="302"/>
                  </a:lnTo>
                  <a:lnTo>
                    <a:pt x="195" y="297"/>
                  </a:lnTo>
                  <a:lnTo>
                    <a:pt x="209" y="289"/>
                  </a:lnTo>
                  <a:lnTo>
                    <a:pt x="220" y="279"/>
                  </a:lnTo>
                  <a:lnTo>
                    <a:pt x="226" y="267"/>
                  </a:lnTo>
                  <a:lnTo>
                    <a:pt x="227" y="254"/>
                  </a:lnTo>
                  <a:lnTo>
                    <a:pt x="227" y="249"/>
                  </a:lnTo>
                  <a:lnTo>
                    <a:pt x="226" y="243"/>
                  </a:lnTo>
                  <a:lnTo>
                    <a:pt x="223" y="237"/>
                  </a:lnTo>
                  <a:lnTo>
                    <a:pt x="220" y="233"/>
                  </a:lnTo>
                  <a:lnTo>
                    <a:pt x="208" y="225"/>
                  </a:lnTo>
                  <a:lnTo>
                    <a:pt x="192" y="218"/>
                  </a:lnTo>
                  <a:lnTo>
                    <a:pt x="180" y="215"/>
                  </a:lnTo>
                  <a:lnTo>
                    <a:pt x="161" y="209"/>
                  </a:lnTo>
                  <a:lnTo>
                    <a:pt x="133" y="202"/>
                  </a:lnTo>
                  <a:lnTo>
                    <a:pt x="97" y="193"/>
                  </a:lnTo>
                  <a:lnTo>
                    <a:pt x="69" y="182"/>
                  </a:lnTo>
                  <a:lnTo>
                    <a:pt x="48" y="168"/>
                  </a:lnTo>
                  <a:lnTo>
                    <a:pt x="34" y="154"/>
                  </a:lnTo>
                  <a:lnTo>
                    <a:pt x="22" y="137"/>
                  </a:lnTo>
                  <a:lnTo>
                    <a:pt x="16" y="117"/>
                  </a:lnTo>
                  <a:lnTo>
                    <a:pt x="13" y="98"/>
                  </a:lnTo>
                  <a:lnTo>
                    <a:pt x="17" y="71"/>
                  </a:lnTo>
                  <a:lnTo>
                    <a:pt x="29" y="48"/>
                  </a:lnTo>
                  <a:lnTo>
                    <a:pt x="43" y="34"/>
                  </a:lnTo>
                  <a:lnTo>
                    <a:pt x="57" y="21"/>
                  </a:lnTo>
                  <a:lnTo>
                    <a:pt x="76" y="13"/>
                  </a:lnTo>
                  <a:lnTo>
                    <a:pt x="97" y="6"/>
                  </a:lnTo>
                  <a:lnTo>
                    <a:pt x="122" y="2"/>
                  </a:lnTo>
                  <a:lnTo>
                    <a:pt x="149" y="0"/>
                  </a:lnTo>
                  <a:lnTo>
                    <a:pt x="181" y="2"/>
                  </a:lnTo>
                  <a:lnTo>
                    <a:pt x="211" y="7"/>
                  </a:lnTo>
                  <a:lnTo>
                    <a:pt x="234" y="17"/>
                  </a:lnTo>
                  <a:lnTo>
                    <a:pt x="254" y="29"/>
                  </a:lnTo>
                  <a:lnTo>
                    <a:pt x="270" y="45"/>
                  </a:lnTo>
                  <a:lnTo>
                    <a:pt x="282" y="63"/>
                  </a:lnTo>
                  <a:lnTo>
                    <a:pt x="288" y="84"/>
                  </a:lnTo>
                  <a:lnTo>
                    <a:pt x="291" y="106"/>
                  </a:lnTo>
                  <a:lnTo>
                    <a:pt x="217" y="109"/>
                  </a:lnTo>
                  <a:lnTo>
                    <a:pt x="212" y="92"/>
                  </a:lnTo>
                  <a:lnTo>
                    <a:pt x="205" y="80"/>
                  </a:lnTo>
                  <a:lnTo>
                    <a:pt x="196" y="70"/>
                  </a:lnTo>
                  <a:lnTo>
                    <a:pt x="184" y="64"/>
                  </a:lnTo>
                  <a:lnTo>
                    <a:pt x="168" y="60"/>
                  </a:lnTo>
                  <a:lnTo>
                    <a:pt x="149" y="59"/>
                  </a:lnTo>
                  <a:lnTo>
                    <a:pt x="128" y="60"/>
                  </a:lnTo>
                  <a:lnTo>
                    <a:pt x="110" y="64"/>
                  </a:lnTo>
                  <a:lnTo>
                    <a:pt x="97" y="71"/>
                  </a:lnTo>
                  <a:lnTo>
                    <a:pt x="88" y="81"/>
                  </a:lnTo>
                  <a:lnTo>
                    <a:pt x="85" y="94"/>
                  </a:lnTo>
                  <a:lnTo>
                    <a:pt x="85" y="99"/>
                  </a:lnTo>
                  <a:lnTo>
                    <a:pt x="88" y="103"/>
                  </a:lnTo>
                  <a:lnTo>
                    <a:pt x="91" y="109"/>
                  </a:lnTo>
                  <a:lnTo>
                    <a:pt x="97" y="115"/>
                  </a:lnTo>
                  <a:lnTo>
                    <a:pt x="110" y="122"/>
                  </a:lnTo>
                  <a:lnTo>
                    <a:pt x="133" y="130"/>
                  </a:lnTo>
                  <a:lnTo>
                    <a:pt x="165" y="138"/>
                  </a:lnTo>
                  <a:lnTo>
                    <a:pt x="199" y="145"/>
                  </a:lnTo>
                  <a:lnTo>
                    <a:pt x="226" y="154"/>
                  </a:lnTo>
                  <a:lnTo>
                    <a:pt x="246" y="163"/>
                  </a:lnTo>
                  <a:lnTo>
                    <a:pt x="270" y="179"/>
                  </a:lnTo>
                  <a:lnTo>
                    <a:pt x="288" y="198"/>
                  </a:lnTo>
                  <a:lnTo>
                    <a:pt x="295" y="215"/>
                  </a:lnTo>
                  <a:lnTo>
                    <a:pt x="301" y="233"/>
                  </a:lnTo>
                  <a:lnTo>
                    <a:pt x="302" y="254"/>
                  </a:lnTo>
                  <a:lnTo>
                    <a:pt x="301" y="274"/>
                  </a:lnTo>
                  <a:lnTo>
                    <a:pt x="295" y="293"/>
                  </a:lnTo>
                  <a:lnTo>
                    <a:pt x="285" y="311"/>
                  </a:lnTo>
                  <a:lnTo>
                    <a:pt x="271" y="327"/>
                  </a:lnTo>
                  <a:lnTo>
                    <a:pt x="254" y="341"/>
                  </a:lnTo>
                  <a:lnTo>
                    <a:pt x="234" y="350"/>
                  </a:lnTo>
                  <a:lnTo>
                    <a:pt x="211" y="357"/>
                  </a:lnTo>
                  <a:lnTo>
                    <a:pt x="184" y="362"/>
                  </a:lnTo>
                  <a:lnTo>
                    <a:pt x="153" y="363"/>
                  </a:lnTo>
                  <a:lnTo>
                    <a:pt x="119" y="362"/>
                  </a:lnTo>
                  <a:lnTo>
                    <a:pt x="91" y="355"/>
                  </a:lnTo>
                  <a:lnTo>
                    <a:pt x="66" y="345"/>
                  </a:lnTo>
                  <a:lnTo>
                    <a:pt x="45" y="332"/>
                  </a:lnTo>
                  <a:lnTo>
                    <a:pt x="29" y="316"/>
                  </a:lnTo>
                  <a:lnTo>
                    <a:pt x="16" y="295"/>
                  </a:lnTo>
                  <a:lnTo>
                    <a:pt x="6" y="271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9" name="Freeform 25"/>
            <p:cNvSpPr>
              <a:spLocks noEditPoints="1"/>
            </p:cNvSpPr>
            <p:nvPr/>
          </p:nvSpPr>
          <p:spPr bwMode="auto">
            <a:xfrm>
              <a:off x="3847" y="1599"/>
              <a:ext cx="71" cy="350"/>
            </a:xfrm>
            <a:custGeom>
              <a:avLst/>
              <a:gdLst>
                <a:gd name="T0" fmla="*/ 0 w 71"/>
                <a:gd name="T1" fmla="*/ 63 h 350"/>
                <a:gd name="T2" fmla="*/ 0 w 71"/>
                <a:gd name="T3" fmla="*/ 0 h 350"/>
                <a:gd name="T4" fmla="*/ 71 w 71"/>
                <a:gd name="T5" fmla="*/ 0 h 350"/>
                <a:gd name="T6" fmla="*/ 71 w 71"/>
                <a:gd name="T7" fmla="*/ 63 h 350"/>
                <a:gd name="T8" fmla="*/ 0 w 71"/>
                <a:gd name="T9" fmla="*/ 63 h 350"/>
                <a:gd name="T10" fmla="*/ 0 w 71"/>
                <a:gd name="T11" fmla="*/ 350 h 350"/>
                <a:gd name="T12" fmla="*/ 0 w 71"/>
                <a:gd name="T13" fmla="*/ 96 h 350"/>
                <a:gd name="T14" fmla="*/ 71 w 71"/>
                <a:gd name="T15" fmla="*/ 96 h 350"/>
                <a:gd name="T16" fmla="*/ 71 w 71"/>
                <a:gd name="T17" fmla="*/ 350 h 350"/>
                <a:gd name="T18" fmla="*/ 0 w 71"/>
                <a:gd name="T19" fmla="*/ 35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350"/>
                <a:gd name="T32" fmla="*/ 71 w 71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350">
                  <a:moveTo>
                    <a:pt x="0" y="63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63"/>
                  </a:lnTo>
                  <a:lnTo>
                    <a:pt x="0" y="63"/>
                  </a:lnTo>
                  <a:close/>
                  <a:moveTo>
                    <a:pt x="0" y="350"/>
                  </a:moveTo>
                  <a:lnTo>
                    <a:pt x="0" y="96"/>
                  </a:lnTo>
                  <a:lnTo>
                    <a:pt x="71" y="96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40" name="Freeform 26"/>
            <p:cNvSpPr>
              <a:spLocks/>
            </p:cNvSpPr>
            <p:nvPr/>
          </p:nvSpPr>
          <p:spPr bwMode="auto">
            <a:xfrm>
              <a:off x="3950" y="1689"/>
              <a:ext cx="396" cy="260"/>
            </a:xfrm>
            <a:custGeom>
              <a:avLst/>
              <a:gdLst>
                <a:gd name="T0" fmla="*/ 0 w 396"/>
                <a:gd name="T1" fmla="*/ 6 h 260"/>
                <a:gd name="T2" fmla="*/ 67 w 396"/>
                <a:gd name="T3" fmla="*/ 6 h 260"/>
                <a:gd name="T4" fmla="*/ 67 w 396"/>
                <a:gd name="T5" fmla="*/ 41 h 260"/>
                <a:gd name="T6" fmla="*/ 84 w 396"/>
                <a:gd name="T7" fmla="*/ 23 h 260"/>
                <a:gd name="T8" fmla="*/ 105 w 396"/>
                <a:gd name="T9" fmla="*/ 10 h 260"/>
                <a:gd name="T10" fmla="*/ 126 w 396"/>
                <a:gd name="T11" fmla="*/ 3 h 260"/>
                <a:gd name="T12" fmla="*/ 149 w 396"/>
                <a:gd name="T13" fmla="*/ 0 h 260"/>
                <a:gd name="T14" fmla="*/ 175 w 396"/>
                <a:gd name="T15" fmla="*/ 3 h 260"/>
                <a:gd name="T16" fmla="*/ 195 w 396"/>
                <a:gd name="T17" fmla="*/ 10 h 260"/>
                <a:gd name="T18" fmla="*/ 211 w 396"/>
                <a:gd name="T19" fmla="*/ 23 h 260"/>
                <a:gd name="T20" fmla="*/ 226 w 396"/>
                <a:gd name="T21" fmla="*/ 41 h 260"/>
                <a:gd name="T22" fmla="*/ 244 w 396"/>
                <a:gd name="T23" fmla="*/ 23 h 260"/>
                <a:gd name="T24" fmla="*/ 265 w 396"/>
                <a:gd name="T25" fmla="*/ 10 h 260"/>
                <a:gd name="T26" fmla="*/ 285 w 396"/>
                <a:gd name="T27" fmla="*/ 3 h 260"/>
                <a:gd name="T28" fmla="*/ 307 w 396"/>
                <a:gd name="T29" fmla="*/ 0 h 260"/>
                <a:gd name="T30" fmla="*/ 327 w 396"/>
                <a:gd name="T31" fmla="*/ 2 h 260"/>
                <a:gd name="T32" fmla="*/ 343 w 396"/>
                <a:gd name="T33" fmla="*/ 6 h 260"/>
                <a:gd name="T34" fmla="*/ 358 w 396"/>
                <a:gd name="T35" fmla="*/ 12 h 260"/>
                <a:gd name="T36" fmla="*/ 375 w 396"/>
                <a:gd name="T37" fmla="*/ 27 h 260"/>
                <a:gd name="T38" fmla="*/ 389 w 396"/>
                <a:gd name="T39" fmla="*/ 45 h 260"/>
                <a:gd name="T40" fmla="*/ 393 w 396"/>
                <a:gd name="T41" fmla="*/ 59 h 260"/>
                <a:gd name="T42" fmla="*/ 395 w 396"/>
                <a:gd name="T43" fmla="*/ 76 h 260"/>
                <a:gd name="T44" fmla="*/ 396 w 396"/>
                <a:gd name="T45" fmla="*/ 98 h 260"/>
                <a:gd name="T46" fmla="*/ 396 w 396"/>
                <a:gd name="T47" fmla="*/ 260 h 260"/>
                <a:gd name="T48" fmla="*/ 325 w 396"/>
                <a:gd name="T49" fmla="*/ 260 h 260"/>
                <a:gd name="T50" fmla="*/ 325 w 396"/>
                <a:gd name="T51" fmla="*/ 115 h 260"/>
                <a:gd name="T52" fmla="*/ 324 w 396"/>
                <a:gd name="T53" fmla="*/ 93 h 260"/>
                <a:gd name="T54" fmla="*/ 322 w 396"/>
                <a:gd name="T55" fmla="*/ 77 h 260"/>
                <a:gd name="T56" fmla="*/ 318 w 396"/>
                <a:gd name="T57" fmla="*/ 66 h 260"/>
                <a:gd name="T58" fmla="*/ 309 w 396"/>
                <a:gd name="T59" fmla="*/ 59 h 260"/>
                <a:gd name="T60" fmla="*/ 299 w 396"/>
                <a:gd name="T61" fmla="*/ 53 h 260"/>
                <a:gd name="T62" fmla="*/ 287 w 396"/>
                <a:gd name="T63" fmla="*/ 52 h 260"/>
                <a:gd name="T64" fmla="*/ 273 w 396"/>
                <a:gd name="T65" fmla="*/ 55 h 260"/>
                <a:gd name="T66" fmla="*/ 259 w 396"/>
                <a:gd name="T67" fmla="*/ 60 h 260"/>
                <a:gd name="T68" fmla="*/ 247 w 396"/>
                <a:gd name="T69" fmla="*/ 72 h 260"/>
                <a:gd name="T70" fmla="*/ 240 w 396"/>
                <a:gd name="T71" fmla="*/ 86 h 260"/>
                <a:gd name="T72" fmla="*/ 237 w 396"/>
                <a:gd name="T73" fmla="*/ 100 h 260"/>
                <a:gd name="T74" fmla="*/ 235 w 396"/>
                <a:gd name="T75" fmla="*/ 116 h 260"/>
                <a:gd name="T76" fmla="*/ 234 w 396"/>
                <a:gd name="T77" fmla="*/ 139 h 260"/>
                <a:gd name="T78" fmla="*/ 234 w 396"/>
                <a:gd name="T79" fmla="*/ 260 h 260"/>
                <a:gd name="T80" fmla="*/ 163 w 396"/>
                <a:gd name="T81" fmla="*/ 260 h 260"/>
                <a:gd name="T82" fmla="*/ 163 w 396"/>
                <a:gd name="T83" fmla="*/ 100 h 260"/>
                <a:gd name="T84" fmla="*/ 161 w 396"/>
                <a:gd name="T85" fmla="*/ 83 h 260"/>
                <a:gd name="T86" fmla="*/ 160 w 396"/>
                <a:gd name="T87" fmla="*/ 73 h 260"/>
                <a:gd name="T88" fmla="*/ 157 w 396"/>
                <a:gd name="T89" fmla="*/ 66 h 260"/>
                <a:gd name="T90" fmla="*/ 148 w 396"/>
                <a:gd name="T91" fmla="*/ 58 h 260"/>
                <a:gd name="T92" fmla="*/ 144 w 396"/>
                <a:gd name="T93" fmla="*/ 55 h 260"/>
                <a:gd name="T94" fmla="*/ 132 w 396"/>
                <a:gd name="T95" fmla="*/ 52 h 260"/>
                <a:gd name="T96" fmla="*/ 126 w 396"/>
                <a:gd name="T97" fmla="*/ 52 h 260"/>
                <a:gd name="T98" fmla="*/ 111 w 396"/>
                <a:gd name="T99" fmla="*/ 55 h 260"/>
                <a:gd name="T100" fmla="*/ 96 w 396"/>
                <a:gd name="T101" fmla="*/ 60 h 260"/>
                <a:gd name="T102" fmla="*/ 84 w 396"/>
                <a:gd name="T103" fmla="*/ 70 h 260"/>
                <a:gd name="T104" fmla="*/ 77 w 396"/>
                <a:gd name="T105" fmla="*/ 84 h 260"/>
                <a:gd name="T106" fmla="*/ 74 w 396"/>
                <a:gd name="T107" fmla="*/ 97 h 260"/>
                <a:gd name="T108" fmla="*/ 73 w 396"/>
                <a:gd name="T109" fmla="*/ 115 h 260"/>
                <a:gd name="T110" fmla="*/ 71 w 396"/>
                <a:gd name="T111" fmla="*/ 137 h 260"/>
                <a:gd name="T112" fmla="*/ 71 w 396"/>
                <a:gd name="T113" fmla="*/ 260 h 260"/>
                <a:gd name="T114" fmla="*/ 0 w 396"/>
                <a:gd name="T115" fmla="*/ 260 h 260"/>
                <a:gd name="T116" fmla="*/ 0 w 396"/>
                <a:gd name="T117" fmla="*/ 6 h 2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6"/>
                <a:gd name="T178" fmla="*/ 0 h 260"/>
                <a:gd name="T179" fmla="*/ 396 w 396"/>
                <a:gd name="T180" fmla="*/ 260 h 2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6" h="260">
                  <a:moveTo>
                    <a:pt x="0" y="6"/>
                  </a:moveTo>
                  <a:lnTo>
                    <a:pt x="67" y="6"/>
                  </a:lnTo>
                  <a:lnTo>
                    <a:pt x="67" y="41"/>
                  </a:lnTo>
                  <a:lnTo>
                    <a:pt x="84" y="23"/>
                  </a:lnTo>
                  <a:lnTo>
                    <a:pt x="105" y="10"/>
                  </a:lnTo>
                  <a:lnTo>
                    <a:pt x="126" y="3"/>
                  </a:lnTo>
                  <a:lnTo>
                    <a:pt x="149" y="0"/>
                  </a:lnTo>
                  <a:lnTo>
                    <a:pt x="175" y="3"/>
                  </a:lnTo>
                  <a:lnTo>
                    <a:pt x="195" y="10"/>
                  </a:lnTo>
                  <a:lnTo>
                    <a:pt x="211" y="23"/>
                  </a:lnTo>
                  <a:lnTo>
                    <a:pt x="226" y="41"/>
                  </a:lnTo>
                  <a:lnTo>
                    <a:pt x="244" y="23"/>
                  </a:lnTo>
                  <a:lnTo>
                    <a:pt x="265" y="10"/>
                  </a:lnTo>
                  <a:lnTo>
                    <a:pt x="285" y="3"/>
                  </a:lnTo>
                  <a:lnTo>
                    <a:pt x="307" y="0"/>
                  </a:lnTo>
                  <a:lnTo>
                    <a:pt x="327" y="2"/>
                  </a:lnTo>
                  <a:lnTo>
                    <a:pt x="343" y="6"/>
                  </a:lnTo>
                  <a:lnTo>
                    <a:pt x="358" y="12"/>
                  </a:lnTo>
                  <a:lnTo>
                    <a:pt x="375" y="27"/>
                  </a:lnTo>
                  <a:lnTo>
                    <a:pt x="389" y="45"/>
                  </a:lnTo>
                  <a:lnTo>
                    <a:pt x="393" y="59"/>
                  </a:lnTo>
                  <a:lnTo>
                    <a:pt x="395" y="76"/>
                  </a:lnTo>
                  <a:lnTo>
                    <a:pt x="396" y="98"/>
                  </a:lnTo>
                  <a:lnTo>
                    <a:pt x="396" y="260"/>
                  </a:lnTo>
                  <a:lnTo>
                    <a:pt x="325" y="260"/>
                  </a:lnTo>
                  <a:lnTo>
                    <a:pt x="325" y="115"/>
                  </a:lnTo>
                  <a:lnTo>
                    <a:pt x="324" y="93"/>
                  </a:lnTo>
                  <a:lnTo>
                    <a:pt x="322" y="77"/>
                  </a:lnTo>
                  <a:lnTo>
                    <a:pt x="318" y="66"/>
                  </a:lnTo>
                  <a:lnTo>
                    <a:pt x="309" y="59"/>
                  </a:lnTo>
                  <a:lnTo>
                    <a:pt x="299" y="53"/>
                  </a:lnTo>
                  <a:lnTo>
                    <a:pt x="287" y="52"/>
                  </a:lnTo>
                  <a:lnTo>
                    <a:pt x="273" y="55"/>
                  </a:lnTo>
                  <a:lnTo>
                    <a:pt x="259" y="60"/>
                  </a:lnTo>
                  <a:lnTo>
                    <a:pt x="247" y="72"/>
                  </a:lnTo>
                  <a:lnTo>
                    <a:pt x="240" y="86"/>
                  </a:lnTo>
                  <a:lnTo>
                    <a:pt x="237" y="100"/>
                  </a:lnTo>
                  <a:lnTo>
                    <a:pt x="235" y="116"/>
                  </a:lnTo>
                  <a:lnTo>
                    <a:pt x="234" y="139"/>
                  </a:lnTo>
                  <a:lnTo>
                    <a:pt x="234" y="260"/>
                  </a:lnTo>
                  <a:lnTo>
                    <a:pt x="163" y="260"/>
                  </a:lnTo>
                  <a:lnTo>
                    <a:pt x="163" y="100"/>
                  </a:lnTo>
                  <a:lnTo>
                    <a:pt x="161" y="83"/>
                  </a:lnTo>
                  <a:lnTo>
                    <a:pt x="160" y="73"/>
                  </a:lnTo>
                  <a:lnTo>
                    <a:pt x="157" y="66"/>
                  </a:lnTo>
                  <a:lnTo>
                    <a:pt x="148" y="58"/>
                  </a:lnTo>
                  <a:lnTo>
                    <a:pt x="144" y="55"/>
                  </a:lnTo>
                  <a:lnTo>
                    <a:pt x="132" y="52"/>
                  </a:lnTo>
                  <a:lnTo>
                    <a:pt x="126" y="52"/>
                  </a:lnTo>
                  <a:lnTo>
                    <a:pt x="111" y="55"/>
                  </a:lnTo>
                  <a:lnTo>
                    <a:pt x="96" y="60"/>
                  </a:lnTo>
                  <a:lnTo>
                    <a:pt x="84" y="70"/>
                  </a:lnTo>
                  <a:lnTo>
                    <a:pt x="77" y="84"/>
                  </a:lnTo>
                  <a:lnTo>
                    <a:pt x="74" y="97"/>
                  </a:lnTo>
                  <a:lnTo>
                    <a:pt x="73" y="115"/>
                  </a:lnTo>
                  <a:lnTo>
                    <a:pt x="71" y="137"/>
                  </a:lnTo>
                  <a:lnTo>
                    <a:pt x="71" y="260"/>
                  </a:lnTo>
                  <a:lnTo>
                    <a:pt x="0" y="26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41" name="Freeform 27"/>
            <p:cNvSpPr>
              <a:spLocks noEditPoints="1"/>
            </p:cNvSpPr>
            <p:nvPr/>
          </p:nvSpPr>
          <p:spPr bwMode="auto">
            <a:xfrm>
              <a:off x="4383" y="1599"/>
              <a:ext cx="283" cy="350"/>
            </a:xfrm>
            <a:custGeom>
              <a:avLst/>
              <a:gdLst>
                <a:gd name="T0" fmla="*/ 0 w 283"/>
                <a:gd name="T1" fmla="*/ 350 h 350"/>
                <a:gd name="T2" fmla="*/ 0 w 283"/>
                <a:gd name="T3" fmla="*/ 0 h 350"/>
                <a:gd name="T4" fmla="*/ 150 w 283"/>
                <a:gd name="T5" fmla="*/ 0 h 350"/>
                <a:gd name="T6" fmla="*/ 176 w 283"/>
                <a:gd name="T7" fmla="*/ 1 h 350"/>
                <a:gd name="T8" fmla="*/ 195 w 283"/>
                <a:gd name="T9" fmla="*/ 3 h 350"/>
                <a:gd name="T10" fmla="*/ 208 w 283"/>
                <a:gd name="T11" fmla="*/ 5 h 350"/>
                <a:gd name="T12" fmla="*/ 229 w 283"/>
                <a:gd name="T13" fmla="*/ 12 h 350"/>
                <a:gd name="T14" fmla="*/ 246 w 283"/>
                <a:gd name="T15" fmla="*/ 23 h 350"/>
                <a:gd name="T16" fmla="*/ 261 w 283"/>
                <a:gd name="T17" fmla="*/ 39 h 350"/>
                <a:gd name="T18" fmla="*/ 273 w 283"/>
                <a:gd name="T19" fmla="*/ 58 h 350"/>
                <a:gd name="T20" fmla="*/ 280 w 283"/>
                <a:gd name="T21" fmla="*/ 81 h 350"/>
                <a:gd name="T22" fmla="*/ 283 w 283"/>
                <a:gd name="T23" fmla="*/ 107 h 350"/>
                <a:gd name="T24" fmla="*/ 282 w 283"/>
                <a:gd name="T25" fmla="*/ 128 h 350"/>
                <a:gd name="T26" fmla="*/ 277 w 283"/>
                <a:gd name="T27" fmla="*/ 146 h 350"/>
                <a:gd name="T28" fmla="*/ 272 w 283"/>
                <a:gd name="T29" fmla="*/ 162 h 350"/>
                <a:gd name="T30" fmla="*/ 257 w 283"/>
                <a:gd name="T31" fmla="*/ 181 h 350"/>
                <a:gd name="T32" fmla="*/ 239 w 283"/>
                <a:gd name="T33" fmla="*/ 196 h 350"/>
                <a:gd name="T34" fmla="*/ 220 w 283"/>
                <a:gd name="T35" fmla="*/ 208 h 350"/>
                <a:gd name="T36" fmla="*/ 201 w 283"/>
                <a:gd name="T37" fmla="*/ 213 h 350"/>
                <a:gd name="T38" fmla="*/ 180 w 283"/>
                <a:gd name="T39" fmla="*/ 216 h 350"/>
                <a:gd name="T40" fmla="*/ 153 w 283"/>
                <a:gd name="T41" fmla="*/ 217 h 350"/>
                <a:gd name="T42" fmla="*/ 122 w 283"/>
                <a:gd name="T43" fmla="*/ 219 h 350"/>
                <a:gd name="T44" fmla="*/ 74 w 283"/>
                <a:gd name="T45" fmla="*/ 219 h 350"/>
                <a:gd name="T46" fmla="*/ 74 w 283"/>
                <a:gd name="T47" fmla="*/ 350 h 350"/>
                <a:gd name="T48" fmla="*/ 0 w 283"/>
                <a:gd name="T49" fmla="*/ 350 h 350"/>
                <a:gd name="T50" fmla="*/ 74 w 283"/>
                <a:gd name="T51" fmla="*/ 60 h 350"/>
                <a:gd name="T52" fmla="*/ 74 w 283"/>
                <a:gd name="T53" fmla="*/ 159 h 350"/>
                <a:gd name="T54" fmla="*/ 142 w 283"/>
                <a:gd name="T55" fmla="*/ 159 h 350"/>
                <a:gd name="T56" fmla="*/ 161 w 283"/>
                <a:gd name="T57" fmla="*/ 156 h 350"/>
                <a:gd name="T58" fmla="*/ 174 w 283"/>
                <a:gd name="T59" fmla="*/ 153 h 350"/>
                <a:gd name="T60" fmla="*/ 187 w 283"/>
                <a:gd name="T61" fmla="*/ 146 h 350"/>
                <a:gd name="T62" fmla="*/ 198 w 283"/>
                <a:gd name="T63" fmla="*/ 136 h 350"/>
                <a:gd name="T64" fmla="*/ 205 w 283"/>
                <a:gd name="T65" fmla="*/ 124 h 350"/>
                <a:gd name="T66" fmla="*/ 207 w 283"/>
                <a:gd name="T67" fmla="*/ 109 h 350"/>
                <a:gd name="T68" fmla="*/ 204 w 283"/>
                <a:gd name="T69" fmla="*/ 90 h 350"/>
                <a:gd name="T70" fmla="*/ 195 w 283"/>
                <a:gd name="T71" fmla="*/ 76 h 350"/>
                <a:gd name="T72" fmla="*/ 181 w 283"/>
                <a:gd name="T73" fmla="*/ 67 h 350"/>
                <a:gd name="T74" fmla="*/ 164 w 283"/>
                <a:gd name="T75" fmla="*/ 61 h 350"/>
                <a:gd name="T76" fmla="*/ 152 w 283"/>
                <a:gd name="T77" fmla="*/ 60 h 350"/>
                <a:gd name="T78" fmla="*/ 111 w 283"/>
                <a:gd name="T79" fmla="*/ 60 h 350"/>
                <a:gd name="T80" fmla="*/ 74 w 283"/>
                <a:gd name="T81" fmla="*/ 60 h 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3"/>
                <a:gd name="T124" fmla="*/ 0 h 350"/>
                <a:gd name="T125" fmla="*/ 283 w 283"/>
                <a:gd name="T126" fmla="*/ 350 h 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3" h="350">
                  <a:moveTo>
                    <a:pt x="0" y="350"/>
                  </a:moveTo>
                  <a:lnTo>
                    <a:pt x="0" y="0"/>
                  </a:lnTo>
                  <a:lnTo>
                    <a:pt x="150" y="0"/>
                  </a:lnTo>
                  <a:lnTo>
                    <a:pt x="176" y="1"/>
                  </a:lnTo>
                  <a:lnTo>
                    <a:pt x="195" y="3"/>
                  </a:lnTo>
                  <a:lnTo>
                    <a:pt x="208" y="5"/>
                  </a:lnTo>
                  <a:lnTo>
                    <a:pt x="229" y="12"/>
                  </a:lnTo>
                  <a:lnTo>
                    <a:pt x="246" y="23"/>
                  </a:lnTo>
                  <a:lnTo>
                    <a:pt x="261" y="39"/>
                  </a:lnTo>
                  <a:lnTo>
                    <a:pt x="273" y="58"/>
                  </a:lnTo>
                  <a:lnTo>
                    <a:pt x="280" y="81"/>
                  </a:lnTo>
                  <a:lnTo>
                    <a:pt x="283" y="107"/>
                  </a:lnTo>
                  <a:lnTo>
                    <a:pt x="282" y="128"/>
                  </a:lnTo>
                  <a:lnTo>
                    <a:pt x="277" y="146"/>
                  </a:lnTo>
                  <a:lnTo>
                    <a:pt x="272" y="162"/>
                  </a:lnTo>
                  <a:lnTo>
                    <a:pt x="257" y="181"/>
                  </a:lnTo>
                  <a:lnTo>
                    <a:pt x="239" y="196"/>
                  </a:lnTo>
                  <a:lnTo>
                    <a:pt x="220" y="208"/>
                  </a:lnTo>
                  <a:lnTo>
                    <a:pt x="201" y="213"/>
                  </a:lnTo>
                  <a:lnTo>
                    <a:pt x="180" y="216"/>
                  </a:lnTo>
                  <a:lnTo>
                    <a:pt x="153" y="217"/>
                  </a:lnTo>
                  <a:lnTo>
                    <a:pt x="122" y="219"/>
                  </a:lnTo>
                  <a:lnTo>
                    <a:pt x="74" y="219"/>
                  </a:lnTo>
                  <a:lnTo>
                    <a:pt x="74" y="350"/>
                  </a:lnTo>
                  <a:lnTo>
                    <a:pt x="0" y="350"/>
                  </a:lnTo>
                  <a:close/>
                  <a:moveTo>
                    <a:pt x="74" y="60"/>
                  </a:moveTo>
                  <a:lnTo>
                    <a:pt x="74" y="159"/>
                  </a:lnTo>
                  <a:lnTo>
                    <a:pt x="142" y="159"/>
                  </a:lnTo>
                  <a:lnTo>
                    <a:pt x="161" y="156"/>
                  </a:lnTo>
                  <a:lnTo>
                    <a:pt x="174" y="153"/>
                  </a:lnTo>
                  <a:lnTo>
                    <a:pt x="187" y="146"/>
                  </a:lnTo>
                  <a:lnTo>
                    <a:pt x="198" y="136"/>
                  </a:lnTo>
                  <a:lnTo>
                    <a:pt x="205" y="124"/>
                  </a:lnTo>
                  <a:lnTo>
                    <a:pt x="207" y="109"/>
                  </a:lnTo>
                  <a:lnTo>
                    <a:pt x="204" y="90"/>
                  </a:lnTo>
                  <a:lnTo>
                    <a:pt x="195" y="76"/>
                  </a:lnTo>
                  <a:lnTo>
                    <a:pt x="181" y="67"/>
                  </a:lnTo>
                  <a:lnTo>
                    <a:pt x="164" y="61"/>
                  </a:lnTo>
                  <a:lnTo>
                    <a:pt x="152" y="60"/>
                  </a:lnTo>
                  <a:lnTo>
                    <a:pt x="111" y="60"/>
                  </a:lnTo>
                  <a:lnTo>
                    <a:pt x="74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42" name="Freeform 28"/>
            <p:cNvSpPr>
              <a:spLocks noEditPoints="1"/>
            </p:cNvSpPr>
            <p:nvPr/>
          </p:nvSpPr>
          <p:spPr bwMode="auto">
            <a:xfrm>
              <a:off x="4665" y="1689"/>
              <a:ext cx="252" cy="266"/>
            </a:xfrm>
            <a:custGeom>
              <a:avLst/>
              <a:gdLst>
                <a:gd name="T0" fmla="*/ 7 w 252"/>
                <a:gd name="T1" fmla="*/ 73 h 266"/>
                <a:gd name="T2" fmla="*/ 28 w 252"/>
                <a:gd name="T3" fmla="*/ 33 h 266"/>
                <a:gd name="T4" fmla="*/ 65 w 252"/>
                <a:gd name="T5" fmla="*/ 9 h 266"/>
                <a:gd name="T6" fmla="*/ 124 w 252"/>
                <a:gd name="T7" fmla="*/ 0 h 266"/>
                <a:gd name="T8" fmla="*/ 176 w 252"/>
                <a:gd name="T9" fmla="*/ 6 h 266"/>
                <a:gd name="T10" fmla="*/ 214 w 252"/>
                <a:gd name="T11" fmla="*/ 23 h 266"/>
                <a:gd name="T12" fmla="*/ 232 w 252"/>
                <a:gd name="T13" fmla="*/ 52 h 266"/>
                <a:gd name="T14" fmla="*/ 236 w 252"/>
                <a:gd name="T15" fmla="*/ 98 h 266"/>
                <a:gd name="T16" fmla="*/ 239 w 252"/>
                <a:gd name="T17" fmla="*/ 226 h 266"/>
                <a:gd name="T18" fmla="*/ 252 w 252"/>
                <a:gd name="T19" fmla="*/ 260 h 266"/>
                <a:gd name="T20" fmla="*/ 179 w 252"/>
                <a:gd name="T21" fmla="*/ 252 h 266"/>
                <a:gd name="T22" fmla="*/ 174 w 252"/>
                <a:gd name="T23" fmla="*/ 240 h 266"/>
                <a:gd name="T24" fmla="*/ 173 w 252"/>
                <a:gd name="T25" fmla="*/ 232 h 266"/>
                <a:gd name="T26" fmla="*/ 133 w 252"/>
                <a:gd name="T27" fmla="*/ 257 h 266"/>
                <a:gd name="T28" fmla="*/ 88 w 252"/>
                <a:gd name="T29" fmla="*/ 266 h 266"/>
                <a:gd name="T30" fmla="*/ 41 w 252"/>
                <a:gd name="T31" fmla="*/ 256 h 266"/>
                <a:gd name="T32" fmla="*/ 10 w 252"/>
                <a:gd name="T33" fmla="*/ 229 h 266"/>
                <a:gd name="T34" fmla="*/ 0 w 252"/>
                <a:gd name="T35" fmla="*/ 192 h 266"/>
                <a:gd name="T36" fmla="*/ 10 w 252"/>
                <a:gd name="T37" fmla="*/ 153 h 266"/>
                <a:gd name="T38" fmla="*/ 41 w 252"/>
                <a:gd name="T39" fmla="*/ 127 h 266"/>
                <a:gd name="T40" fmla="*/ 75 w 252"/>
                <a:gd name="T41" fmla="*/ 116 h 266"/>
                <a:gd name="T42" fmla="*/ 127 w 252"/>
                <a:gd name="T43" fmla="*/ 105 h 266"/>
                <a:gd name="T44" fmla="*/ 167 w 252"/>
                <a:gd name="T45" fmla="*/ 95 h 266"/>
                <a:gd name="T46" fmla="*/ 165 w 252"/>
                <a:gd name="T47" fmla="*/ 77 h 266"/>
                <a:gd name="T48" fmla="*/ 156 w 252"/>
                <a:gd name="T49" fmla="*/ 60 h 266"/>
                <a:gd name="T50" fmla="*/ 134 w 252"/>
                <a:gd name="T51" fmla="*/ 53 h 266"/>
                <a:gd name="T52" fmla="*/ 102 w 252"/>
                <a:gd name="T53" fmla="*/ 53 h 266"/>
                <a:gd name="T54" fmla="*/ 78 w 252"/>
                <a:gd name="T55" fmla="*/ 69 h 266"/>
                <a:gd name="T56" fmla="*/ 167 w 252"/>
                <a:gd name="T57" fmla="*/ 139 h 266"/>
                <a:gd name="T58" fmla="*/ 124 w 252"/>
                <a:gd name="T59" fmla="*/ 148 h 266"/>
                <a:gd name="T60" fmla="*/ 84 w 252"/>
                <a:gd name="T61" fmla="*/ 161 h 266"/>
                <a:gd name="T62" fmla="*/ 71 w 252"/>
                <a:gd name="T63" fmla="*/ 185 h 266"/>
                <a:gd name="T64" fmla="*/ 81 w 252"/>
                <a:gd name="T65" fmla="*/ 208 h 266"/>
                <a:gd name="T66" fmla="*/ 111 w 252"/>
                <a:gd name="T67" fmla="*/ 220 h 266"/>
                <a:gd name="T68" fmla="*/ 146 w 252"/>
                <a:gd name="T69" fmla="*/ 207 h 266"/>
                <a:gd name="T70" fmla="*/ 164 w 252"/>
                <a:gd name="T71" fmla="*/ 185 h 266"/>
                <a:gd name="T72" fmla="*/ 167 w 252"/>
                <a:gd name="T73" fmla="*/ 153 h 2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2"/>
                <a:gd name="T112" fmla="*/ 0 h 266"/>
                <a:gd name="T113" fmla="*/ 252 w 252"/>
                <a:gd name="T114" fmla="*/ 266 h 2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2" h="266">
                  <a:moveTo>
                    <a:pt x="71" y="84"/>
                  </a:moveTo>
                  <a:lnTo>
                    <a:pt x="7" y="73"/>
                  </a:lnTo>
                  <a:lnTo>
                    <a:pt x="16" y="51"/>
                  </a:lnTo>
                  <a:lnTo>
                    <a:pt x="28" y="33"/>
                  </a:lnTo>
                  <a:lnTo>
                    <a:pt x="44" y="19"/>
                  </a:lnTo>
                  <a:lnTo>
                    <a:pt x="65" y="9"/>
                  </a:lnTo>
                  <a:lnTo>
                    <a:pt x="91" y="2"/>
                  </a:lnTo>
                  <a:lnTo>
                    <a:pt x="124" y="0"/>
                  </a:lnTo>
                  <a:lnTo>
                    <a:pt x="152" y="2"/>
                  </a:lnTo>
                  <a:lnTo>
                    <a:pt x="176" y="6"/>
                  </a:lnTo>
                  <a:lnTo>
                    <a:pt x="193" y="12"/>
                  </a:lnTo>
                  <a:lnTo>
                    <a:pt x="214" y="23"/>
                  </a:lnTo>
                  <a:lnTo>
                    <a:pt x="227" y="38"/>
                  </a:lnTo>
                  <a:lnTo>
                    <a:pt x="232" y="52"/>
                  </a:lnTo>
                  <a:lnTo>
                    <a:pt x="235" y="72"/>
                  </a:lnTo>
                  <a:lnTo>
                    <a:pt x="236" y="98"/>
                  </a:lnTo>
                  <a:lnTo>
                    <a:pt x="236" y="207"/>
                  </a:lnTo>
                  <a:lnTo>
                    <a:pt x="239" y="226"/>
                  </a:lnTo>
                  <a:lnTo>
                    <a:pt x="243" y="243"/>
                  </a:lnTo>
                  <a:lnTo>
                    <a:pt x="252" y="260"/>
                  </a:lnTo>
                  <a:lnTo>
                    <a:pt x="181" y="260"/>
                  </a:lnTo>
                  <a:lnTo>
                    <a:pt x="179" y="252"/>
                  </a:lnTo>
                  <a:lnTo>
                    <a:pt x="176" y="246"/>
                  </a:lnTo>
                  <a:lnTo>
                    <a:pt x="174" y="240"/>
                  </a:lnTo>
                  <a:lnTo>
                    <a:pt x="173" y="236"/>
                  </a:lnTo>
                  <a:lnTo>
                    <a:pt x="173" y="232"/>
                  </a:lnTo>
                  <a:lnTo>
                    <a:pt x="153" y="247"/>
                  </a:lnTo>
                  <a:lnTo>
                    <a:pt x="133" y="257"/>
                  </a:lnTo>
                  <a:lnTo>
                    <a:pt x="112" y="264"/>
                  </a:lnTo>
                  <a:lnTo>
                    <a:pt x="88" y="266"/>
                  </a:lnTo>
                  <a:lnTo>
                    <a:pt x="63" y="263"/>
                  </a:lnTo>
                  <a:lnTo>
                    <a:pt x="41" y="256"/>
                  </a:lnTo>
                  <a:lnTo>
                    <a:pt x="23" y="245"/>
                  </a:lnTo>
                  <a:lnTo>
                    <a:pt x="10" y="229"/>
                  </a:lnTo>
                  <a:lnTo>
                    <a:pt x="3" y="211"/>
                  </a:lnTo>
                  <a:lnTo>
                    <a:pt x="0" y="192"/>
                  </a:lnTo>
                  <a:lnTo>
                    <a:pt x="3" y="171"/>
                  </a:lnTo>
                  <a:lnTo>
                    <a:pt x="10" y="153"/>
                  </a:lnTo>
                  <a:lnTo>
                    <a:pt x="23" y="139"/>
                  </a:lnTo>
                  <a:lnTo>
                    <a:pt x="41" y="127"/>
                  </a:lnTo>
                  <a:lnTo>
                    <a:pt x="56" y="122"/>
                  </a:lnTo>
                  <a:lnTo>
                    <a:pt x="75" y="116"/>
                  </a:lnTo>
                  <a:lnTo>
                    <a:pt x="97" y="111"/>
                  </a:lnTo>
                  <a:lnTo>
                    <a:pt x="127" y="105"/>
                  </a:lnTo>
                  <a:lnTo>
                    <a:pt x="150" y="100"/>
                  </a:lnTo>
                  <a:lnTo>
                    <a:pt x="167" y="95"/>
                  </a:lnTo>
                  <a:lnTo>
                    <a:pt x="167" y="88"/>
                  </a:lnTo>
                  <a:lnTo>
                    <a:pt x="165" y="77"/>
                  </a:lnTo>
                  <a:lnTo>
                    <a:pt x="162" y="67"/>
                  </a:lnTo>
                  <a:lnTo>
                    <a:pt x="156" y="60"/>
                  </a:lnTo>
                  <a:lnTo>
                    <a:pt x="148" y="56"/>
                  </a:lnTo>
                  <a:lnTo>
                    <a:pt x="134" y="53"/>
                  </a:lnTo>
                  <a:lnTo>
                    <a:pt x="118" y="52"/>
                  </a:lnTo>
                  <a:lnTo>
                    <a:pt x="102" y="53"/>
                  </a:lnTo>
                  <a:lnTo>
                    <a:pt x="88" y="59"/>
                  </a:lnTo>
                  <a:lnTo>
                    <a:pt x="78" y="69"/>
                  </a:lnTo>
                  <a:lnTo>
                    <a:pt x="71" y="84"/>
                  </a:lnTo>
                  <a:close/>
                  <a:moveTo>
                    <a:pt x="167" y="139"/>
                  </a:moveTo>
                  <a:lnTo>
                    <a:pt x="149" y="143"/>
                  </a:lnTo>
                  <a:lnTo>
                    <a:pt x="124" y="148"/>
                  </a:lnTo>
                  <a:lnTo>
                    <a:pt x="99" y="155"/>
                  </a:lnTo>
                  <a:lnTo>
                    <a:pt x="84" y="161"/>
                  </a:lnTo>
                  <a:lnTo>
                    <a:pt x="74" y="171"/>
                  </a:lnTo>
                  <a:lnTo>
                    <a:pt x="71" y="185"/>
                  </a:lnTo>
                  <a:lnTo>
                    <a:pt x="74" y="197"/>
                  </a:lnTo>
                  <a:lnTo>
                    <a:pt x="81" y="208"/>
                  </a:lnTo>
                  <a:lnTo>
                    <a:pt x="94" y="217"/>
                  </a:lnTo>
                  <a:lnTo>
                    <a:pt x="111" y="220"/>
                  </a:lnTo>
                  <a:lnTo>
                    <a:pt x="128" y="217"/>
                  </a:lnTo>
                  <a:lnTo>
                    <a:pt x="146" y="207"/>
                  </a:lnTo>
                  <a:lnTo>
                    <a:pt x="158" y="197"/>
                  </a:lnTo>
                  <a:lnTo>
                    <a:pt x="164" y="185"/>
                  </a:lnTo>
                  <a:lnTo>
                    <a:pt x="165" y="172"/>
                  </a:lnTo>
                  <a:lnTo>
                    <a:pt x="167" y="153"/>
                  </a:lnTo>
                  <a:lnTo>
                    <a:pt x="167" y="13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43" name="Freeform 29"/>
            <p:cNvSpPr>
              <a:spLocks/>
            </p:cNvSpPr>
            <p:nvPr/>
          </p:nvSpPr>
          <p:spPr bwMode="auto">
            <a:xfrm>
              <a:off x="4934" y="1599"/>
              <a:ext cx="249" cy="350"/>
            </a:xfrm>
            <a:custGeom>
              <a:avLst/>
              <a:gdLst>
                <a:gd name="T0" fmla="*/ 0 w 249"/>
                <a:gd name="T1" fmla="*/ 350 h 350"/>
                <a:gd name="T2" fmla="*/ 0 w 249"/>
                <a:gd name="T3" fmla="*/ 0 h 350"/>
                <a:gd name="T4" fmla="*/ 72 w 249"/>
                <a:gd name="T5" fmla="*/ 0 h 350"/>
                <a:gd name="T6" fmla="*/ 72 w 249"/>
                <a:gd name="T7" fmla="*/ 185 h 350"/>
                <a:gd name="T8" fmla="*/ 155 w 249"/>
                <a:gd name="T9" fmla="*/ 96 h 350"/>
                <a:gd name="T10" fmla="*/ 242 w 249"/>
                <a:gd name="T11" fmla="*/ 96 h 350"/>
                <a:gd name="T12" fmla="*/ 150 w 249"/>
                <a:gd name="T13" fmla="*/ 190 h 350"/>
                <a:gd name="T14" fmla="*/ 249 w 249"/>
                <a:gd name="T15" fmla="*/ 350 h 350"/>
                <a:gd name="T16" fmla="*/ 172 w 249"/>
                <a:gd name="T17" fmla="*/ 350 h 350"/>
                <a:gd name="T18" fmla="*/ 104 w 249"/>
                <a:gd name="T19" fmla="*/ 237 h 350"/>
                <a:gd name="T20" fmla="*/ 72 w 249"/>
                <a:gd name="T21" fmla="*/ 269 h 350"/>
                <a:gd name="T22" fmla="*/ 72 w 249"/>
                <a:gd name="T23" fmla="*/ 350 h 350"/>
                <a:gd name="T24" fmla="*/ 0 w 249"/>
                <a:gd name="T25" fmla="*/ 350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9"/>
                <a:gd name="T40" fmla="*/ 0 h 350"/>
                <a:gd name="T41" fmla="*/ 249 w 249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9" h="350">
                  <a:moveTo>
                    <a:pt x="0" y="350"/>
                  </a:moveTo>
                  <a:lnTo>
                    <a:pt x="0" y="0"/>
                  </a:lnTo>
                  <a:lnTo>
                    <a:pt x="72" y="0"/>
                  </a:lnTo>
                  <a:lnTo>
                    <a:pt x="72" y="185"/>
                  </a:lnTo>
                  <a:lnTo>
                    <a:pt x="155" y="96"/>
                  </a:lnTo>
                  <a:lnTo>
                    <a:pt x="242" y="96"/>
                  </a:lnTo>
                  <a:lnTo>
                    <a:pt x="150" y="190"/>
                  </a:lnTo>
                  <a:lnTo>
                    <a:pt x="249" y="350"/>
                  </a:lnTo>
                  <a:lnTo>
                    <a:pt x="172" y="350"/>
                  </a:lnTo>
                  <a:lnTo>
                    <a:pt x="104" y="237"/>
                  </a:lnTo>
                  <a:lnTo>
                    <a:pt x="72" y="269"/>
                  </a:lnTo>
                  <a:lnTo>
                    <a:pt x="72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44" name="Freeform 30"/>
            <p:cNvSpPr>
              <a:spLocks noEditPoints="1"/>
            </p:cNvSpPr>
            <p:nvPr/>
          </p:nvSpPr>
          <p:spPr bwMode="auto">
            <a:xfrm>
              <a:off x="5217" y="1593"/>
              <a:ext cx="97" cy="92"/>
            </a:xfrm>
            <a:custGeom>
              <a:avLst/>
              <a:gdLst>
                <a:gd name="T0" fmla="*/ 61 w 97"/>
                <a:gd name="T1" fmla="*/ 2 h 92"/>
                <a:gd name="T2" fmla="*/ 80 w 97"/>
                <a:gd name="T3" fmla="*/ 10 h 92"/>
                <a:gd name="T4" fmla="*/ 90 w 97"/>
                <a:gd name="T5" fmla="*/ 22 h 92"/>
                <a:gd name="T6" fmla="*/ 97 w 97"/>
                <a:gd name="T7" fmla="*/ 46 h 92"/>
                <a:gd name="T8" fmla="*/ 87 w 97"/>
                <a:gd name="T9" fmla="*/ 74 h 92"/>
                <a:gd name="T10" fmla="*/ 78 w 97"/>
                <a:gd name="T11" fmla="*/ 84 h 92"/>
                <a:gd name="T12" fmla="*/ 61 w 97"/>
                <a:gd name="T13" fmla="*/ 91 h 92"/>
                <a:gd name="T14" fmla="*/ 37 w 97"/>
                <a:gd name="T15" fmla="*/ 91 h 92"/>
                <a:gd name="T16" fmla="*/ 18 w 97"/>
                <a:gd name="T17" fmla="*/ 84 h 92"/>
                <a:gd name="T18" fmla="*/ 9 w 97"/>
                <a:gd name="T19" fmla="*/ 74 h 92"/>
                <a:gd name="T20" fmla="*/ 1 w 97"/>
                <a:gd name="T21" fmla="*/ 57 h 92"/>
                <a:gd name="T22" fmla="*/ 1 w 97"/>
                <a:gd name="T23" fmla="*/ 34 h 92"/>
                <a:gd name="T24" fmla="*/ 10 w 97"/>
                <a:gd name="T25" fmla="*/ 16 h 92"/>
                <a:gd name="T26" fmla="*/ 24 w 97"/>
                <a:gd name="T27" fmla="*/ 6 h 92"/>
                <a:gd name="T28" fmla="*/ 49 w 97"/>
                <a:gd name="T29" fmla="*/ 0 h 92"/>
                <a:gd name="T30" fmla="*/ 43 w 97"/>
                <a:gd name="T31" fmla="*/ 7 h 92"/>
                <a:gd name="T32" fmla="*/ 34 w 97"/>
                <a:gd name="T33" fmla="*/ 11 h 92"/>
                <a:gd name="T34" fmla="*/ 22 w 97"/>
                <a:gd name="T35" fmla="*/ 17 h 92"/>
                <a:gd name="T36" fmla="*/ 13 w 97"/>
                <a:gd name="T37" fmla="*/ 27 h 92"/>
                <a:gd name="T38" fmla="*/ 7 w 97"/>
                <a:gd name="T39" fmla="*/ 41 h 92"/>
                <a:gd name="T40" fmla="*/ 10 w 97"/>
                <a:gd name="T41" fmla="*/ 60 h 92"/>
                <a:gd name="T42" fmla="*/ 16 w 97"/>
                <a:gd name="T43" fmla="*/ 70 h 92"/>
                <a:gd name="T44" fmla="*/ 28 w 97"/>
                <a:gd name="T45" fmla="*/ 80 h 92"/>
                <a:gd name="T46" fmla="*/ 41 w 97"/>
                <a:gd name="T47" fmla="*/ 84 h 92"/>
                <a:gd name="T48" fmla="*/ 62 w 97"/>
                <a:gd name="T49" fmla="*/ 82 h 92"/>
                <a:gd name="T50" fmla="*/ 80 w 97"/>
                <a:gd name="T51" fmla="*/ 71 h 92"/>
                <a:gd name="T52" fmla="*/ 87 w 97"/>
                <a:gd name="T53" fmla="*/ 59 h 92"/>
                <a:gd name="T54" fmla="*/ 89 w 97"/>
                <a:gd name="T55" fmla="*/ 39 h 92"/>
                <a:gd name="T56" fmla="*/ 84 w 97"/>
                <a:gd name="T57" fmla="*/ 27 h 92"/>
                <a:gd name="T58" fmla="*/ 77 w 97"/>
                <a:gd name="T59" fmla="*/ 18 h 92"/>
                <a:gd name="T60" fmla="*/ 63 w 97"/>
                <a:gd name="T61" fmla="*/ 11 h 92"/>
                <a:gd name="T62" fmla="*/ 53 w 97"/>
                <a:gd name="T63" fmla="*/ 7 h 92"/>
                <a:gd name="T64" fmla="*/ 27 w 97"/>
                <a:gd name="T65" fmla="*/ 71 h 92"/>
                <a:gd name="T66" fmla="*/ 56 w 97"/>
                <a:gd name="T67" fmla="*/ 22 h 92"/>
                <a:gd name="T68" fmla="*/ 61 w 97"/>
                <a:gd name="T69" fmla="*/ 24 h 92"/>
                <a:gd name="T70" fmla="*/ 66 w 97"/>
                <a:gd name="T71" fmla="*/ 31 h 92"/>
                <a:gd name="T72" fmla="*/ 68 w 97"/>
                <a:gd name="T73" fmla="*/ 39 h 92"/>
                <a:gd name="T74" fmla="*/ 63 w 97"/>
                <a:gd name="T75" fmla="*/ 45 h 92"/>
                <a:gd name="T76" fmla="*/ 59 w 97"/>
                <a:gd name="T77" fmla="*/ 48 h 92"/>
                <a:gd name="T78" fmla="*/ 52 w 97"/>
                <a:gd name="T79" fmla="*/ 49 h 92"/>
                <a:gd name="T80" fmla="*/ 56 w 97"/>
                <a:gd name="T81" fmla="*/ 50 h 92"/>
                <a:gd name="T82" fmla="*/ 61 w 97"/>
                <a:gd name="T83" fmla="*/ 56 h 92"/>
                <a:gd name="T84" fmla="*/ 71 w 97"/>
                <a:gd name="T85" fmla="*/ 71 h 92"/>
                <a:gd name="T86" fmla="*/ 56 w 97"/>
                <a:gd name="T87" fmla="*/ 64 h 92"/>
                <a:gd name="T88" fmla="*/ 49 w 97"/>
                <a:gd name="T89" fmla="*/ 53 h 92"/>
                <a:gd name="T90" fmla="*/ 35 w 97"/>
                <a:gd name="T91" fmla="*/ 50 h 92"/>
                <a:gd name="T92" fmla="*/ 27 w 97"/>
                <a:gd name="T93" fmla="*/ 71 h 92"/>
                <a:gd name="T94" fmla="*/ 52 w 97"/>
                <a:gd name="T95" fmla="*/ 43 h 92"/>
                <a:gd name="T96" fmla="*/ 58 w 97"/>
                <a:gd name="T97" fmla="*/ 41 h 92"/>
                <a:gd name="T98" fmla="*/ 59 w 97"/>
                <a:gd name="T99" fmla="*/ 34 h 92"/>
                <a:gd name="T100" fmla="*/ 53 w 97"/>
                <a:gd name="T101" fmla="*/ 29 h 92"/>
                <a:gd name="T102" fmla="*/ 49 w 97"/>
                <a:gd name="T103" fmla="*/ 28 h 92"/>
                <a:gd name="T104" fmla="*/ 35 w 97"/>
                <a:gd name="T105" fmla="*/ 43 h 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7"/>
                <a:gd name="T160" fmla="*/ 0 h 92"/>
                <a:gd name="T161" fmla="*/ 97 w 97"/>
                <a:gd name="T162" fmla="*/ 92 h 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7" h="92">
                  <a:moveTo>
                    <a:pt x="49" y="0"/>
                  </a:moveTo>
                  <a:lnTo>
                    <a:pt x="61" y="2"/>
                  </a:lnTo>
                  <a:lnTo>
                    <a:pt x="72" y="6"/>
                  </a:lnTo>
                  <a:lnTo>
                    <a:pt x="80" y="10"/>
                  </a:lnTo>
                  <a:lnTo>
                    <a:pt x="86" y="16"/>
                  </a:lnTo>
                  <a:lnTo>
                    <a:pt x="90" y="22"/>
                  </a:lnTo>
                  <a:lnTo>
                    <a:pt x="96" y="34"/>
                  </a:lnTo>
                  <a:lnTo>
                    <a:pt x="97" y="46"/>
                  </a:lnTo>
                  <a:lnTo>
                    <a:pt x="96" y="57"/>
                  </a:lnTo>
                  <a:lnTo>
                    <a:pt x="87" y="74"/>
                  </a:lnTo>
                  <a:lnTo>
                    <a:pt x="83" y="80"/>
                  </a:lnTo>
                  <a:lnTo>
                    <a:pt x="78" y="84"/>
                  </a:lnTo>
                  <a:lnTo>
                    <a:pt x="72" y="87"/>
                  </a:lnTo>
                  <a:lnTo>
                    <a:pt x="61" y="91"/>
                  </a:lnTo>
                  <a:lnTo>
                    <a:pt x="49" y="92"/>
                  </a:lnTo>
                  <a:lnTo>
                    <a:pt x="37" y="91"/>
                  </a:lnTo>
                  <a:lnTo>
                    <a:pt x="24" y="87"/>
                  </a:lnTo>
                  <a:lnTo>
                    <a:pt x="18" y="84"/>
                  </a:lnTo>
                  <a:lnTo>
                    <a:pt x="13" y="80"/>
                  </a:lnTo>
                  <a:lnTo>
                    <a:pt x="9" y="74"/>
                  </a:lnTo>
                  <a:lnTo>
                    <a:pt x="6" y="69"/>
                  </a:lnTo>
                  <a:lnTo>
                    <a:pt x="1" y="57"/>
                  </a:lnTo>
                  <a:lnTo>
                    <a:pt x="0" y="46"/>
                  </a:lnTo>
                  <a:lnTo>
                    <a:pt x="1" y="34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16" y="10"/>
                  </a:lnTo>
                  <a:lnTo>
                    <a:pt x="24" y="6"/>
                  </a:lnTo>
                  <a:lnTo>
                    <a:pt x="37" y="2"/>
                  </a:lnTo>
                  <a:lnTo>
                    <a:pt x="49" y="0"/>
                  </a:lnTo>
                  <a:close/>
                  <a:moveTo>
                    <a:pt x="49" y="7"/>
                  </a:moveTo>
                  <a:lnTo>
                    <a:pt x="43" y="7"/>
                  </a:lnTo>
                  <a:lnTo>
                    <a:pt x="38" y="9"/>
                  </a:lnTo>
                  <a:lnTo>
                    <a:pt x="34" y="11"/>
                  </a:lnTo>
                  <a:lnTo>
                    <a:pt x="28" y="13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3" y="27"/>
                  </a:lnTo>
                  <a:lnTo>
                    <a:pt x="10" y="32"/>
                  </a:lnTo>
                  <a:lnTo>
                    <a:pt x="7" y="41"/>
                  </a:lnTo>
                  <a:lnTo>
                    <a:pt x="7" y="52"/>
                  </a:lnTo>
                  <a:lnTo>
                    <a:pt x="10" y="60"/>
                  </a:lnTo>
                  <a:lnTo>
                    <a:pt x="13" y="66"/>
                  </a:lnTo>
                  <a:lnTo>
                    <a:pt x="16" y="70"/>
                  </a:lnTo>
                  <a:lnTo>
                    <a:pt x="24" y="77"/>
                  </a:lnTo>
                  <a:lnTo>
                    <a:pt x="28" y="80"/>
                  </a:lnTo>
                  <a:lnTo>
                    <a:pt x="34" y="82"/>
                  </a:lnTo>
                  <a:lnTo>
                    <a:pt x="41" y="84"/>
                  </a:lnTo>
                  <a:lnTo>
                    <a:pt x="55" y="84"/>
                  </a:lnTo>
                  <a:lnTo>
                    <a:pt x="62" y="82"/>
                  </a:lnTo>
                  <a:lnTo>
                    <a:pt x="68" y="80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7" y="59"/>
                  </a:lnTo>
                  <a:lnTo>
                    <a:pt x="89" y="53"/>
                  </a:lnTo>
                  <a:lnTo>
                    <a:pt x="89" y="39"/>
                  </a:lnTo>
                  <a:lnTo>
                    <a:pt x="87" y="34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8"/>
                  </a:lnTo>
                  <a:lnTo>
                    <a:pt x="68" y="13"/>
                  </a:lnTo>
                  <a:lnTo>
                    <a:pt x="63" y="11"/>
                  </a:lnTo>
                  <a:lnTo>
                    <a:pt x="59" y="9"/>
                  </a:lnTo>
                  <a:lnTo>
                    <a:pt x="53" y="7"/>
                  </a:lnTo>
                  <a:lnTo>
                    <a:pt x="49" y="7"/>
                  </a:lnTo>
                  <a:close/>
                  <a:moveTo>
                    <a:pt x="27" y="71"/>
                  </a:moveTo>
                  <a:lnTo>
                    <a:pt x="27" y="22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3" y="25"/>
                  </a:lnTo>
                  <a:lnTo>
                    <a:pt x="66" y="31"/>
                  </a:lnTo>
                  <a:lnTo>
                    <a:pt x="68" y="32"/>
                  </a:lnTo>
                  <a:lnTo>
                    <a:pt x="68" y="39"/>
                  </a:lnTo>
                  <a:lnTo>
                    <a:pt x="66" y="42"/>
                  </a:lnTo>
                  <a:lnTo>
                    <a:pt x="63" y="45"/>
                  </a:lnTo>
                  <a:lnTo>
                    <a:pt x="61" y="46"/>
                  </a:lnTo>
                  <a:lnTo>
                    <a:pt x="59" y="48"/>
                  </a:lnTo>
                  <a:lnTo>
                    <a:pt x="56" y="49"/>
                  </a:lnTo>
                  <a:lnTo>
                    <a:pt x="52" y="49"/>
                  </a:lnTo>
                  <a:lnTo>
                    <a:pt x="55" y="50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61" y="56"/>
                  </a:lnTo>
                  <a:lnTo>
                    <a:pt x="65" y="62"/>
                  </a:lnTo>
                  <a:lnTo>
                    <a:pt x="71" y="71"/>
                  </a:lnTo>
                  <a:lnTo>
                    <a:pt x="61" y="71"/>
                  </a:lnTo>
                  <a:lnTo>
                    <a:pt x="56" y="64"/>
                  </a:lnTo>
                  <a:lnTo>
                    <a:pt x="50" y="56"/>
                  </a:lnTo>
                  <a:lnTo>
                    <a:pt x="49" y="53"/>
                  </a:lnTo>
                  <a:lnTo>
                    <a:pt x="46" y="50"/>
                  </a:lnTo>
                  <a:lnTo>
                    <a:pt x="35" y="50"/>
                  </a:lnTo>
                  <a:lnTo>
                    <a:pt x="35" y="71"/>
                  </a:lnTo>
                  <a:lnTo>
                    <a:pt x="27" y="71"/>
                  </a:lnTo>
                  <a:close/>
                  <a:moveTo>
                    <a:pt x="35" y="43"/>
                  </a:moveTo>
                  <a:lnTo>
                    <a:pt x="52" y="43"/>
                  </a:lnTo>
                  <a:lnTo>
                    <a:pt x="56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59" y="34"/>
                  </a:lnTo>
                  <a:lnTo>
                    <a:pt x="56" y="31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49" y="28"/>
                  </a:lnTo>
                  <a:lnTo>
                    <a:pt x="35" y="28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References</a:t>
            </a:r>
            <a:endParaRPr lang="da-DK" dirty="0"/>
          </a:p>
        </p:txBody>
      </p:sp>
      <p:pic>
        <p:nvPicPr>
          <p:cNvPr id="8" name="Picture 4" descr="http://www.daimler.com/Projects/c2c/cda/images/channel5/header_daimler.gif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3609" r="77145"/>
          <a:stretch/>
        </p:blipFill>
        <p:spPr bwMode="auto">
          <a:xfrm>
            <a:off x="446407" y="2564904"/>
            <a:ext cx="2232025" cy="65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Volv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212976"/>
            <a:ext cx="1296988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Airb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105" y="5836904"/>
            <a:ext cx="20193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Scan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7396" y="1743560"/>
            <a:ext cx="18192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641414"/>
            <a:ext cx="1259520" cy="79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www.arvinmeritor.com/_catalogs/masterpage/_layouts/images/arvinmeritor/amlog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204" y="1988840"/>
            <a:ext cx="273685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 descr="General Dynamics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8340" y="5898214"/>
            <a:ext cx="3240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 rotWithShape="1">
          <a:blip r:embed="rId11" cstate="print"/>
          <a:srcRect l="6643"/>
          <a:stretch/>
        </p:blipFill>
        <p:spPr bwMode="auto">
          <a:xfrm>
            <a:off x="7308304" y="1773968"/>
            <a:ext cx="128047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BAE logo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6136" y="3423058"/>
            <a:ext cx="2772619" cy="42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68344" y="4079346"/>
            <a:ext cx="1288897" cy="132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607940" y="5301208"/>
            <a:ext cx="326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 smtClean="0"/>
              <a:t>GENERAL MOTORS COMPANY</a:t>
            </a:r>
            <a:endParaRPr lang="da-DK" sz="1600" b="1" dirty="0"/>
          </a:p>
        </p:txBody>
      </p:sp>
      <p:pic>
        <p:nvPicPr>
          <p:cNvPr id="1026" name="Picture 2" descr="http://www.google.dk/url?sa=i&amp;source=images&amp;cd=&amp;docid=N6_vjsoVBdAW5M&amp;tbnid=5OOpIaJ8-xIVrM:&amp;ved=0CAUQjBwwAA&amp;url=http%3A%2F%2Fwww.johnbownes.co.uk%2FValtra%2520Logo.JPG&amp;ei=ts01UZb1FcTJPJ7kgdgE&amp;psig=AFQjCNEL3M9km2pD7HcQ_7sKUKXkI-F1jQ&amp;ust=136256696639780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t="16317" r="7493" b="23331"/>
          <a:stretch/>
        </p:blipFill>
        <p:spPr bwMode="auto">
          <a:xfrm>
            <a:off x="3021337" y="5954762"/>
            <a:ext cx="1732583" cy="4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oogle.dk/url?sa=i&amp;source=images&amp;cd=&amp;docid=L_zviRPXimRYxM&amp;tbnid=lK8c41CeITH44M:&amp;ved=0CAUQjBwwAA&amp;url=http%3A%2F%2Findolinkenglish.files.wordpress.com%2F2009%2F11%2Fnovo_nordisk.jpg&amp;ei=Zs41UbCcMcWhtAabn4G4BQ&amp;psig=AFQjCNGRL02kbeuvdGqlpHQv99e6yCzONg&amp;ust=1362567142859550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3786" r="9911" b="16578"/>
          <a:stretch/>
        </p:blipFill>
        <p:spPr bwMode="auto">
          <a:xfrm>
            <a:off x="4283968" y="3847123"/>
            <a:ext cx="1547416" cy="11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opensecrets.org/news/whirlpool-logo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61500"/>
            <a:ext cx="1652587" cy="8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matecentre.org/downloads/Image/logos/Danish%20RC%20201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47123"/>
            <a:ext cx="1459927" cy="7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Permali.gif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497161" y="2514673"/>
            <a:ext cx="1181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pronal_01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39552" y="4691631"/>
            <a:ext cx="1911072" cy="60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4086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1" dirty="0" smtClean="0"/>
              <a:t>The Clip-Lok </a:t>
            </a:r>
            <a:r>
              <a:rPr lang="da-DK" b="1" dirty="0" err="1" smtClean="0"/>
              <a:t>box</a:t>
            </a:r>
            <a:endParaRPr lang="da-DK" b="1" dirty="0"/>
          </a:p>
        </p:txBody>
      </p:sp>
      <p:pic>
        <p:nvPicPr>
          <p:cNvPr id="5" name="Picture 7" descr="Fritlagt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94" y="2636912"/>
            <a:ext cx="287653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P free cop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2510873"/>
            <a:ext cx="3168352" cy="300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Flat-free-ny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4941169"/>
            <a:ext cx="3623439" cy="17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6712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Flatpackable</a:t>
            </a:r>
            <a:r>
              <a:rPr lang="en-US" dirty="0" smtClean="0"/>
              <a:t> </a:t>
            </a:r>
            <a:r>
              <a:rPr lang="en-US" dirty="0"/>
              <a:t>and reusable 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assembled to flatpacked in </a:t>
            </a:r>
            <a:r>
              <a:rPr lang="en-US" dirty="0" smtClean="0"/>
              <a:t>under two minutes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/>
              <a:t>components of a flatpacked box are contained in one </a:t>
            </a:r>
            <a:r>
              <a:rPr lang="en-US" dirty="0" smtClean="0"/>
              <a:t>unit 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A flatpacked </a:t>
            </a:r>
            <a:r>
              <a:rPr lang="en-US" dirty="0"/>
              <a:t>box is up to 80% smaller than </a:t>
            </a:r>
            <a:r>
              <a:rPr lang="en-US" dirty="0" smtClean="0"/>
              <a:t>an assembled </a:t>
            </a:r>
            <a:r>
              <a:rPr lang="en-US" dirty="0"/>
              <a:t>box</a:t>
            </a:r>
            <a:endParaRPr lang="da-DK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31" y="2492896"/>
            <a:ext cx="4500157" cy="3312368"/>
          </a:xfrm>
        </p:spPr>
      </p:pic>
    </p:spTree>
    <p:extLst>
      <p:ext uri="{BB962C8B-B14F-4D97-AF65-F5344CB8AC3E}">
        <p14:creationId xmlns:p14="http://schemas.microsoft.com/office/powerpoint/2010/main" val="1567537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Clip-Lok box material</a:t>
            </a:r>
            <a:endParaRPr lang="da-DK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39341"/>
            <a:ext cx="3826768" cy="4525963"/>
          </a:xfrm>
        </p:spPr>
        <p:txBody>
          <a:bodyPr/>
          <a:lstStyle/>
          <a:p>
            <a:r>
              <a:rPr lang="en-US" dirty="0"/>
              <a:t>FCS, PEFC and ISPM15 certified plywood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Strong </a:t>
            </a:r>
            <a:r>
              <a:rPr lang="en-US" dirty="0"/>
              <a:t>and flexible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Smooth </a:t>
            </a:r>
            <a:r>
              <a:rPr lang="en-US" dirty="0"/>
              <a:t>clean surface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Weather </a:t>
            </a:r>
            <a:r>
              <a:rPr lang="en-US" dirty="0"/>
              <a:t>resistant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Low </a:t>
            </a:r>
            <a:r>
              <a:rPr lang="en-US" dirty="0"/>
              <a:t>maintenance costs - All parts can be replaced individually</a:t>
            </a:r>
            <a:endParaRPr lang="da-DK" dirty="0"/>
          </a:p>
          <a:p>
            <a:endParaRPr lang="da-DK" dirty="0"/>
          </a:p>
        </p:txBody>
      </p:sp>
      <p:pic>
        <p:nvPicPr>
          <p:cNvPr id="5" name="Picture 7" descr="Fritlagt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0868" y="2420889"/>
            <a:ext cx="443141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5502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Clip-Lok clip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39341"/>
            <a:ext cx="4618856" cy="4525963"/>
          </a:xfrm>
        </p:spPr>
        <p:txBody>
          <a:bodyPr/>
          <a:lstStyle/>
          <a:p>
            <a:r>
              <a:rPr lang="en-US" dirty="0"/>
              <a:t>Made of the highest quality spring steel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100</a:t>
            </a:r>
            <a:r>
              <a:rPr lang="en-US" dirty="0"/>
              <a:t>% elastic behavior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Tensile </a:t>
            </a:r>
            <a:r>
              <a:rPr lang="en-US" dirty="0"/>
              <a:t>strength of up to 11,000 kg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Surface </a:t>
            </a:r>
            <a:r>
              <a:rPr lang="en-US" dirty="0"/>
              <a:t>protected with a high quality coating 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/>
              <a:t>withstand a salt spray test for more than 250 </a:t>
            </a:r>
            <a:r>
              <a:rPr lang="en-US" dirty="0" smtClean="0"/>
              <a:t>hours</a:t>
            </a:r>
          </a:p>
          <a:p>
            <a:endParaRPr lang="en-US" dirty="0" smtClean="0"/>
          </a:p>
          <a:p>
            <a:r>
              <a:rPr lang="en-US" dirty="0" smtClean="0"/>
              <a:t>Tested and approved down to -50°c for use in arctic climates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Tested </a:t>
            </a:r>
            <a:r>
              <a:rPr lang="en-US" dirty="0"/>
              <a:t>and approved for </a:t>
            </a:r>
            <a:r>
              <a:rPr lang="en-US" dirty="0" smtClean="0"/>
              <a:t>other extreme </a:t>
            </a:r>
            <a:r>
              <a:rPr lang="en-US" dirty="0"/>
              <a:t>weather conditions </a:t>
            </a:r>
            <a:endParaRPr lang="da-DK" dirty="0"/>
          </a:p>
        </p:txBody>
      </p:sp>
      <p:pic>
        <p:nvPicPr>
          <p:cNvPr id="7" name="Picture 6" descr="Clip detac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149080"/>
            <a:ext cx="2520280" cy="251624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Clip attac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556792"/>
            <a:ext cx="2520281" cy="251624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9052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design</a:t>
            </a:r>
            <a:endParaRPr lang="da-DK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Our experienced design teams will cooperate with you to meet your specific needs, including:</a:t>
            </a:r>
          </a:p>
          <a:p>
            <a:endParaRPr lang="en-US" dirty="0" smtClean="0"/>
          </a:p>
          <a:p>
            <a:r>
              <a:rPr lang="en-US" dirty="0" smtClean="0"/>
              <a:t>Weight, volume and fragility of the product</a:t>
            </a:r>
          </a:p>
          <a:p>
            <a:endParaRPr lang="en-US" dirty="0" smtClean="0"/>
          </a:p>
          <a:p>
            <a:r>
              <a:rPr lang="en-US" dirty="0" smtClean="0"/>
              <a:t>Loading plan</a:t>
            </a:r>
          </a:p>
          <a:p>
            <a:endParaRPr lang="en-US" dirty="0" smtClean="0"/>
          </a:p>
          <a:p>
            <a:r>
              <a:rPr lang="en-US" dirty="0" smtClean="0"/>
              <a:t>Means and distance of transport</a:t>
            </a:r>
          </a:p>
          <a:p>
            <a:endParaRPr lang="en-US" dirty="0" smtClean="0"/>
          </a:p>
          <a:p>
            <a:r>
              <a:rPr lang="en-US" dirty="0" smtClean="0"/>
              <a:t>Stacking requirements</a:t>
            </a:r>
          </a:p>
          <a:p>
            <a:endParaRPr lang="en-US" dirty="0" smtClean="0"/>
          </a:p>
          <a:p>
            <a:r>
              <a:rPr lang="en-US" dirty="0" smtClean="0"/>
              <a:t>Inner shelving and other special dunnage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248472" cy="456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694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Transport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3970784" cy="24377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Custom box size can be optimized for transport by: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Air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Sea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Rail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Road</a:t>
            </a:r>
            <a:endParaRPr lang="da-DK" sz="1600" dirty="0"/>
          </a:p>
        </p:txBody>
      </p:sp>
      <p:pic>
        <p:nvPicPr>
          <p:cNvPr id="5" name="Picture 6" descr="CL-HL-Container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313" y="4725144"/>
            <a:ext cx="3383728" cy="177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tk\My Documents\My Pictures\Mercedes load on train small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t="9122" r="2101"/>
          <a:stretch/>
        </p:blipFill>
        <p:spPr bwMode="auto">
          <a:xfrm>
            <a:off x="5148064" y="4365104"/>
            <a:ext cx="3384376" cy="2259077"/>
          </a:xfrm>
          <a:prstGeom prst="rect">
            <a:avLst/>
          </a:prstGeom>
          <a:noFill/>
          <a:ln w="63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Common documents\Marketing\Photos\A Military\Hercules &amp; ClipLok at Wing Aalborg\Hercules &amp; ClipLok at Wing Aalborg 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09176"/>
            <a:ext cx="3384376" cy="2539904"/>
          </a:xfrm>
          <a:prstGeom prst="rect">
            <a:avLst/>
          </a:prstGeom>
          <a:noFill/>
          <a:ln w="63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637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0"/>
          <a:stretch/>
        </p:blipFill>
        <p:spPr bwMode="auto">
          <a:xfrm>
            <a:off x="882986" y="4797152"/>
            <a:ext cx="2248854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and handling 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39341"/>
            <a:ext cx="4834880" cy="4525963"/>
          </a:xfrm>
        </p:spPr>
        <p:txBody>
          <a:bodyPr/>
          <a:lstStyle/>
          <a:p>
            <a:r>
              <a:rPr lang="en-US" dirty="0"/>
              <a:t>Assembled </a:t>
            </a:r>
            <a:r>
              <a:rPr lang="en-US" dirty="0" smtClean="0"/>
              <a:t>and dismantled by </a:t>
            </a:r>
            <a:r>
              <a:rPr lang="en-US" dirty="0"/>
              <a:t>one person in </a:t>
            </a:r>
            <a:r>
              <a:rPr lang="en-US" dirty="0" smtClean="0"/>
              <a:t>just a </a:t>
            </a:r>
            <a:r>
              <a:rPr lang="en-US" dirty="0"/>
              <a:t>few </a:t>
            </a:r>
            <a:r>
              <a:rPr lang="en-US" dirty="0" smtClean="0"/>
              <a:t>minutes</a:t>
            </a:r>
            <a:endParaRPr lang="da-DK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Loaded </a:t>
            </a:r>
            <a:r>
              <a:rPr lang="en-US" dirty="0"/>
              <a:t>boxes can be stacked without racking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Empty </a:t>
            </a:r>
            <a:r>
              <a:rPr lang="en-US" dirty="0"/>
              <a:t>boxes can be collapsed, flatpacked and </a:t>
            </a:r>
            <a:r>
              <a:rPr lang="en-US" dirty="0" smtClean="0"/>
              <a:t>stacked, saving up to 80% space and saving costs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boxes can be a part of the production </a:t>
            </a:r>
            <a:r>
              <a:rPr lang="en-US" dirty="0" smtClean="0"/>
              <a:t>line,</a:t>
            </a:r>
            <a:r>
              <a:rPr lang="da-DK" dirty="0" smtClean="0"/>
              <a:t> </a:t>
            </a:r>
            <a:r>
              <a:rPr lang="en-US" dirty="0" smtClean="0"/>
              <a:t>optimizing the work </a:t>
            </a:r>
            <a:r>
              <a:rPr lang="en-US" dirty="0"/>
              <a:t>flow and </a:t>
            </a:r>
            <a:r>
              <a:rPr lang="en-US" dirty="0" smtClean="0"/>
              <a:t>saving </a:t>
            </a:r>
            <a:r>
              <a:rPr lang="en-US" dirty="0"/>
              <a:t>time</a:t>
            </a:r>
            <a:endParaRPr lang="da-DK" dirty="0"/>
          </a:p>
          <a:p>
            <a:endParaRPr lang="da-DK" dirty="0"/>
          </a:p>
        </p:txBody>
      </p:sp>
      <p:pic>
        <p:nvPicPr>
          <p:cNvPr id="2050" name="Picture 2" descr="C:\Data\Dokumenter\Marketing\My Documents\My Pictures\Volvo Wind\Prof\034411_volvo_00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30230" r="18818" b="8161"/>
          <a:stretch/>
        </p:blipFill>
        <p:spPr bwMode="auto">
          <a:xfrm>
            <a:off x="3095300" y="5661248"/>
            <a:ext cx="1836740" cy="8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olvo 8 dash board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8"/>
          <a:stretch/>
        </p:blipFill>
        <p:spPr bwMode="auto">
          <a:xfrm>
            <a:off x="5386889" y="1772816"/>
            <a:ext cx="3352399" cy="234200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._022(1).jpg"/>
          <p:cNvPicPr>
            <a:picLocks noChangeAspect="1"/>
          </p:cNvPicPr>
          <p:nvPr/>
        </p:nvPicPr>
        <p:blipFill rotWithShape="1">
          <a:blip r:embed="rId6">
            <a:lum bright="10000"/>
          </a:blip>
          <a:srcRect r="7881"/>
          <a:stretch/>
        </p:blipFill>
        <p:spPr bwMode="auto">
          <a:xfrm>
            <a:off x="5386890" y="4286249"/>
            <a:ext cx="3352398" cy="242323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1705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/>
              <a:t>integrated development</a:t>
            </a:r>
            <a:endParaRPr lang="da-DK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box design is simulated in a 3D </a:t>
            </a:r>
            <a:r>
              <a:rPr lang="en-US" dirty="0" smtClean="0"/>
              <a:t>program such as CATIA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Allows </a:t>
            </a:r>
            <a:r>
              <a:rPr lang="en-US" dirty="0"/>
              <a:t>us to determine packing density without using physical parts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Allows </a:t>
            </a:r>
            <a:r>
              <a:rPr lang="en-US" dirty="0"/>
              <a:t>fast </a:t>
            </a:r>
            <a:r>
              <a:rPr lang="en-US" dirty="0" smtClean="0"/>
              <a:t>handling of </a:t>
            </a:r>
            <a:r>
              <a:rPr lang="en-US" dirty="0"/>
              <a:t>inquiries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Based </a:t>
            </a:r>
            <a:r>
              <a:rPr lang="en-US" dirty="0"/>
              <a:t>on the simulation and </a:t>
            </a:r>
            <a:r>
              <a:rPr lang="en-US" dirty="0" smtClean="0"/>
              <a:t>acquired knowledge, </a:t>
            </a:r>
            <a:r>
              <a:rPr lang="en-US" dirty="0"/>
              <a:t>a prototype can be </a:t>
            </a:r>
            <a:r>
              <a:rPr lang="en-US" dirty="0" smtClean="0"/>
              <a:t>ordered </a:t>
            </a:r>
            <a:r>
              <a:rPr lang="en-US" dirty="0"/>
              <a:t>for testing</a:t>
            </a:r>
            <a:endParaRPr lang="da-DK" dirty="0"/>
          </a:p>
          <a:p>
            <a:endParaRPr lang="da-DK" dirty="0"/>
          </a:p>
        </p:txBody>
      </p:sp>
      <p:pic>
        <p:nvPicPr>
          <p:cNvPr id="5" name="Picture 6" descr="p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1568450"/>
            <a:ext cx="3810000" cy="24320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099" name="Picture 3" descr="C:\Data\Dokumenter\Marketing\My Documents\Web billeder\Div\Cati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/>
          <a:stretch/>
        </p:blipFill>
        <p:spPr bwMode="auto">
          <a:xfrm>
            <a:off x="2915816" y="5070734"/>
            <a:ext cx="1656184" cy="132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" descr="image00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7114" r="16177" b="8445"/>
          <a:stretch/>
        </p:blipFill>
        <p:spPr bwMode="auto">
          <a:xfrm>
            <a:off x="4860032" y="4093294"/>
            <a:ext cx="3810000" cy="24320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25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 plans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4402832" cy="4525963"/>
          </a:xfrm>
        </p:spPr>
        <p:txBody>
          <a:bodyPr/>
          <a:lstStyle/>
          <a:p>
            <a:r>
              <a:rPr lang="en-US" dirty="0"/>
              <a:t>Pack plans can be provided upon request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Boxes </a:t>
            </a:r>
            <a:r>
              <a:rPr lang="en-US" dirty="0"/>
              <a:t>can be designed to match all kinds of transport methods</a:t>
            </a:r>
            <a:endParaRPr lang="da-DK" dirty="0"/>
          </a:p>
          <a:p>
            <a:endParaRPr lang="da-DK" dirty="0"/>
          </a:p>
        </p:txBody>
      </p:sp>
      <p:pic>
        <p:nvPicPr>
          <p:cNvPr id="5" name="Picture 7" descr="Packpla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5330" y="1772816"/>
            <a:ext cx="183510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378671"/>
            <a:ext cx="4838993" cy="300265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6828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1" dirty="0" smtClean="0"/>
              <a:t>The Clip-Lok SimPak Group</a:t>
            </a:r>
            <a:endParaRPr lang="da-DK" b="1" dirty="0"/>
          </a:p>
        </p:txBody>
      </p:sp>
      <p:pic>
        <p:nvPicPr>
          <p:cNvPr id="14" name="Picture 4" descr="C:\Documents and Settings\tk\My Documents\My Pictures\Worldglo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79" y="2708920"/>
            <a:ext cx="3890837" cy="388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Feasibility study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Clip-Lok is able to calculate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Your cost savings when using the reusable Clip-Lok system instead of one-way boxes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possibilities to increase the numbers of parts and boxes per shipment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Potential </a:t>
            </a:r>
            <a:r>
              <a:rPr lang="en-US" dirty="0"/>
              <a:t>cost savings when optimum dunnage is designed</a:t>
            </a:r>
            <a:endParaRPr lang="da-DK" dirty="0"/>
          </a:p>
          <a:p>
            <a:endParaRPr lang="da-DK" dirty="0"/>
          </a:p>
        </p:txBody>
      </p:sp>
      <p:pic>
        <p:nvPicPr>
          <p:cNvPr id="3075" name="Chart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6" t="-5112" r="-2838" b="-5467"/>
          <a:stretch>
            <a:fillRect/>
          </a:stretch>
        </p:blipFill>
        <p:spPr bwMode="auto">
          <a:xfrm>
            <a:off x="5210940" y="4221088"/>
            <a:ext cx="3096344" cy="2431174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Chart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0" t="-4912" r="-13051" b="-5653"/>
          <a:stretch>
            <a:fillRect/>
          </a:stretch>
        </p:blipFill>
        <p:spPr bwMode="auto">
          <a:xfrm>
            <a:off x="5198973" y="1566313"/>
            <a:ext cx="3108312" cy="2510759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51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Tests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519492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Clip-Lok boxes have been successfully tested by official test institutes around the world. Tests include: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Pressure </a:t>
            </a:r>
            <a:r>
              <a:rPr lang="en-US" dirty="0" smtClean="0"/>
              <a:t>of up to 15 tons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Transport of </a:t>
            </a:r>
            <a:r>
              <a:rPr lang="en-US" dirty="0"/>
              <a:t>1,000 </a:t>
            </a:r>
            <a:r>
              <a:rPr lang="en-US" dirty="0" smtClean="0"/>
              <a:t>liters liquid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Stacking up to ten high when </a:t>
            </a:r>
            <a:r>
              <a:rPr lang="en-US" dirty="0" smtClean="0"/>
              <a:t>loaded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Transport of hazardous goods</a:t>
            </a:r>
          </a:p>
          <a:p>
            <a:pPr lvl="1"/>
            <a:r>
              <a:rPr lang="en-US" sz="1200" dirty="0" smtClean="0"/>
              <a:t>MIL-STD</a:t>
            </a:r>
          </a:p>
          <a:p>
            <a:pPr lvl="1"/>
            <a:r>
              <a:rPr lang="en-US" sz="1200" dirty="0" smtClean="0"/>
              <a:t>ICAO standards</a:t>
            </a:r>
          </a:p>
          <a:p>
            <a:pPr lvl="1"/>
            <a:r>
              <a:rPr lang="en-US" sz="1200" dirty="0" smtClean="0"/>
              <a:t>ADR/RID test</a:t>
            </a:r>
          </a:p>
          <a:p>
            <a:pPr lvl="1"/>
            <a:r>
              <a:rPr lang="en-US" sz="1200" dirty="0" smtClean="0"/>
              <a:t>IMDG standards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dirty="0" smtClean="0"/>
              <a:t>Vibration durability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Drop </a:t>
            </a:r>
            <a:r>
              <a:rPr lang="en-US" dirty="0" smtClean="0"/>
              <a:t>durability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Weather resistance</a:t>
            </a:r>
          </a:p>
          <a:p>
            <a:pPr>
              <a:lnSpc>
                <a:spcPct val="150000"/>
              </a:lnSpc>
            </a:pPr>
            <a:r>
              <a:rPr lang="en-US" dirty="0"/>
              <a:t>Impact </a:t>
            </a:r>
            <a:r>
              <a:rPr lang="en-US" dirty="0" smtClean="0"/>
              <a:t>durability</a:t>
            </a:r>
            <a:endParaRPr lang="en-US" dirty="0"/>
          </a:p>
          <a:p>
            <a:endParaRPr lang="da-DK" dirty="0"/>
          </a:p>
        </p:txBody>
      </p:sp>
      <p:pic>
        <p:nvPicPr>
          <p:cNvPr id="6" name="Picture 3" descr="C:\Data\Dokumenter\Marketing\My Documents\Web billeder\volvo 6 boxes stack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1872" r="16689" b="9926"/>
          <a:stretch/>
        </p:blipFill>
        <p:spPr bwMode="auto">
          <a:xfrm>
            <a:off x="2915816" y="4397103"/>
            <a:ext cx="3475993" cy="2240725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Common documents\Marketing\Photos\3D\New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80" y="3707183"/>
            <a:ext cx="2197984" cy="2930645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Common documents\Marketing\Photos\A Liquids\Århus Oil\Filling at Maritex\1._008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r="12937" b="3709"/>
          <a:stretch/>
        </p:blipFill>
        <p:spPr bwMode="auto">
          <a:xfrm>
            <a:off x="6550480" y="1700808"/>
            <a:ext cx="2197984" cy="184706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443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Certifications and approvals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5770984" cy="4525963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 smtClean="0"/>
              <a:t>Clip-Lok has obtained many international approvals including: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 smtClean="0"/>
              <a:t>ISO </a:t>
            </a:r>
            <a:r>
              <a:rPr lang="en-US" dirty="0"/>
              <a:t>9000 or equivalent awarded in a number of countries </a:t>
            </a:r>
          </a:p>
          <a:p>
            <a:pPr>
              <a:spcAft>
                <a:spcPts val="1000"/>
              </a:spcAft>
            </a:pPr>
            <a:r>
              <a:rPr lang="en-US" dirty="0"/>
              <a:t>United Nations approval for the transport of dangerous/hazardous goods </a:t>
            </a:r>
          </a:p>
          <a:p>
            <a:pPr>
              <a:spcAft>
                <a:spcPts val="1000"/>
              </a:spcAft>
            </a:pPr>
            <a:r>
              <a:rPr lang="en-US" dirty="0"/>
              <a:t>Armed Forces accreditation in a </a:t>
            </a:r>
            <a:r>
              <a:rPr lang="en-US" dirty="0" smtClean="0"/>
              <a:t>number of </a:t>
            </a:r>
            <a:r>
              <a:rPr lang="en-US" dirty="0"/>
              <a:t>countries </a:t>
            </a:r>
          </a:p>
          <a:p>
            <a:pPr>
              <a:spcAft>
                <a:spcPts val="1000"/>
              </a:spcAft>
            </a:pPr>
            <a:r>
              <a:rPr lang="en-US" dirty="0"/>
              <a:t>Our vendors are certified according to ISO 14001 </a:t>
            </a:r>
          </a:p>
          <a:p>
            <a:pPr>
              <a:spcAft>
                <a:spcPts val="1000"/>
              </a:spcAft>
            </a:pPr>
            <a:r>
              <a:rPr lang="en-US" dirty="0" smtClean="0"/>
              <a:t>ISPM15</a:t>
            </a:r>
            <a:endParaRPr lang="en-US" dirty="0"/>
          </a:p>
          <a:p>
            <a:endParaRPr lang="da-DK" dirty="0"/>
          </a:p>
        </p:txBody>
      </p:sp>
      <p:pic>
        <p:nvPicPr>
          <p:cNvPr id="2052" name="Picture 4" descr="F:\Common documents\Marketing\Photos\Ammunition box\ammunition 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65104"/>
            <a:ext cx="2880320" cy="226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 bwMode="auto">
          <a:xfrm>
            <a:off x="5868144" y="2636912"/>
            <a:ext cx="2944241" cy="380777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854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NATO stock numbers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613197"/>
              </p:ext>
            </p:extLst>
          </p:nvPr>
        </p:nvGraphicFramePr>
        <p:xfrm>
          <a:off x="765888" y="1705815"/>
          <a:ext cx="7612223" cy="4747521"/>
        </p:xfrm>
        <a:graphic>
          <a:graphicData uri="http://schemas.openxmlformats.org/drawingml/2006/table">
            <a:tbl>
              <a:tblPr/>
              <a:tblGrid>
                <a:gridCol w="1080374"/>
                <a:gridCol w="903986"/>
                <a:gridCol w="1322906"/>
                <a:gridCol w="1378027"/>
                <a:gridCol w="1612292"/>
                <a:gridCol w="1314638"/>
              </a:tblGrid>
              <a:tr h="16548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NATO Stock No.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Origin country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Application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Internal Dimensions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Material                            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 Class. No.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8145 22 606 57 64 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Miscellaneous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1176 x 776 x 776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8145 22 127 02 51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Tents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1426 x 1126 x 847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9999 22 602 70 81 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Miscellaneous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776 x 576 x 576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7125 22 602 70 79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Shelving for CL DANI 001     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1176 x 776 x 807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04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8115 22 309 22 18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Miscellaneous for arctic use    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1176 x 776 x 776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phenolcoated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8115 22 600 41 82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Miscellaneous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1176 x 776 x 592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phenolcoated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8115 22 600 41 78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Miscellaneous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1176 x 776 x 776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 - blue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8115 22 604 44 12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AC-M7 air conditioning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998 x 800 x 1357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8145 22 607 92 91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Cabinet box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776 x 776 x 1140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9999 22 612 46 38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Cabinet box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776 x 592 x 1140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8115 22 612 91 19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VA-M40 heating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1428 x 726 x 1015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5120 17 117 45 23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Tool to take off the clips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Springsteel - Hardened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5340 17 117 45 22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Clips to close the box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Springsteel - Hardened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8115 33 203 04 20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Spain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Miscellaneous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600 x 800 x 700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 4D/Y(250)/S/04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8115 33 203 04 11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Spain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Miscellaneous   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1200 x 800 x 700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 4D/Y(300)/S/04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8115 33 203 04 12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Spain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Miscellaneous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2400 x 800 x 700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 4D/Y(400)/S/04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8115 22 621 91 14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Refrigerator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810 x 860 x 2000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8115 22 612 91 15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Dish washer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740 x 690 x 1450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8115 22 612 91 25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Washing machine    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680 x 600 x 900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8115 22 612 91 21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Water treatment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1185 x 790 x 620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8115 22 612 91 16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Vacuum cleaner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750 x 730 x 1120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8115 22 612 91 18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Tent poles       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3574 x 576 x 576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8115 22 612 91 17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Tent doors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2800 x 1120 x 576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8145 22 617 82 67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Powertrain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3090 x 2300 x 1190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8115 22 623 17 97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Misc. air drop box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1076 x 1076 x 1147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8115 22 623 17 98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Scandinavia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Misc. air drop box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1036 x 496 x 443 mm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mm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8145 01 582 43 76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USA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Fuel cells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 x 53 x 23 inches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3/4 inch plywood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274" marR="8274" marT="8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61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approvals</a:t>
            </a:r>
            <a:endParaRPr lang="en-US" dirty="0"/>
          </a:p>
        </p:txBody>
      </p:sp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5222"/>
          <a:stretch/>
        </p:blipFill>
        <p:spPr bwMode="auto">
          <a:xfrm>
            <a:off x="683568" y="1700808"/>
            <a:ext cx="7799832" cy="438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236296" y="616530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Continued </a:t>
            </a:r>
            <a:endParaRPr lang="en-US" sz="12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100392" y="6309320"/>
            <a:ext cx="36004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215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approvals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5334"/>
          <a:stretch/>
        </p:blipFill>
        <p:spPr bwMode="auto">
          <a:xfrm>
            <a:off x="669744" y="1916832"/>
            <a:ext cx="7790688" cy="358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5951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</a:t>
            </a:r>
            <a:endParaRPr lang="da-DK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Less environmental impact than that of comparative one-way packaging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Made </a:t>
            </a:r>
            <a:r>
              <a:rPr lang="en-US" dirty="0"/>
              <a:t>of FSC, PEFC and ISPM15 certified wood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Non-toxic </a:t>
            </a:r>
            <a:r>
              <a:rPr lang="en-US" dirty="0"/>
              <a:t>glue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Recyclable </a:t>
            </a:r>
            <a:r>
              <a:rPr lang="en-US" dirty="0"/>
              <a:t>materials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Durability</a:t>
            </a:r>
            <a:r>
              <a:rPr lang="en-US" dirty="0"/>
              <a:t>, reusability and flatpack-ability reduces costs and pollution</a:t>
            </a:r>
            <a:endParaRPr lang="da-DK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r="909"/>
          <a:stretch>
            <a:fillRect/>
          </a:stretch>
        </p:blipFill>
        <p:spPr>
          <a:xfrm>
            <a:off x="4427984" y="1772816"/>
            <a:ext cx="4226496" cy="4536504"/>
          </a:xfr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3150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Documents and Settings\HL\My Documents\Flash\Animation_A\Clip_lok_Animation_A_Images\Clip_Lok_A_04.jpg"/>
          <p:cNvPicPr>
            <a:picLocks noChangeAspect="1" noChangeArrowheads="1"/>
          </p:cNvPicPr>
          <p:nvPr/>
        </p:nvPicPr>
        <p:blipFill rotWithShape="1">
          <a:blip r:embed="rId2" cstate="print"/>
          <a:srcRect l="15175" t="10291" r="17315"/>
          <a:stretch/>
        </p:blipFill>
        <p:spPr bwMode="auto">
          <a:xfrm>
            <a:off x="6948264" y="1772816"/>
            <a:ext cx="2091451" cy="193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Clip-Lok Standard </a:t>
            </a:r>
            <a:r>
              <a:rPr lang="en-US" dirty="0"/>
              <a:t>box</a:t>
            </a:r>
            <a:endParaRPr lang="da-DK" dirty="0"/>
          </a:p>
        </p:txBody>
      </p:sp>
      <p:pic>
        <p:nvPicPr>
          <p:cNvPr id="8" name="Picture 4" descr="C:\Documents and Settings\HL\My Documents\Flash\Animation_A\Clip_lok_Animation_A_Images\Clip_Lok_A_02.jpg"/>
          <p:cNvPicPr>
            <a:picLocks noChangeAspect="1" noChangeArrowheads="1"/>
          </p:cNvPicPr>
          <p:nvPr/>
        </p:nvPicPr>
        <p:blipFill rotWithShape="1">
          <a:blip r:embed="rId3" cstate="print"/>
          <a:srcRect l="14829" t="49482" r="16728"/>
          <a:stretch/>
        </p:blipFill>
        <p:spPr bwMode="auto">
          <a:xfrm>
            <a:off x="2483768" y="2604446"/>
            <a:ext cx="2160239" cy="111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Documents and Settings\HL\My Documents\Flash\Animation_A\Clip_lok_Animation_A_Images\Clip_Lok_A_03.jpg"/>
          <p:cNvPicPr>
            <a:picLocks noChangeAspect="1" noChangeArrowheads="1"/>
          </p:cNvPicPr>
          <p:nvPr/>
        </p:nvPicPr>
        <p:blipFill rotWithShape="1">
          <a:blip r:embed="rId4" cstate="print"/>
          <a:srcRect l="15328" t="10862" r="17537"/>
          <a:stretch/>
        </p:blipFill>
        <p:spPr bwMode="auto">
          <a:xfrm>
            <a:off x="4644008" y="1743533"/>
            <a:ext cx="2129796" cy="19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HL\My Documents\Flash\Animation_A\Clip_lok_Animation_A_Images\Clip_Lok_A_01.jpg"/>
          <p:cNvPicPr>
            <a:picLocks noChangeAspect="1" noChangeArrowheads="1"/>
          </p:cNvPicPr>
          <p:nvPr/>
        </p:nvPicPr>
        <p:blipFill rotWithShape="1">
          <a:blip r:embed="rId5" cstate="print"/>
          <a:srcRect l="14448" t="46563" r="16742"/>
          <a:stretch/>
        </p:blipFill>
        <p:spPr bwMode="auto">
          <a:xfrm>
            <a:off x="179512" y="2521995"/>
            <a:ext cx="2205247" cy="119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C:\Documents and Settings\HL\My Documents\Flash\Animation_A\Clip_lok_Animation_A_Images\Clip_Lok_A_05.jpg"/>
          <p:cNvPicPr>
            <a:picLocks noChangeAspect="1" noChangeArrowheads="1"/>
          </p:cNvPicPr>
          <p:nvPr/>
        </p:nvPicPr>
        <p:blipFill rotWithShape="1">
          <a:blip r:embed="rId6" cstate="print"/>
          <a:srcRect l="14505" t="7193" r="16540"/>
          <a:stretch/>
        </p:blipFill>
        <p:spPr bwMode="auto">
          <a:xfrm>
            <a:off x="107504" y="4339141"/>
            <a:ext cx="2173752" cy="20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C:\Documents and Settings\HL\My Documents\Flash\Animation_A\Clip_lok_Animation_A_Images\Clip_Lok_A_06.jpg"/>
          <p:cNvPicPr>
            <a:picLocks noChangeAspect="1" noChangeArrowheads="1"/>
          </p:cNvPicPr>
          <p:nvPr/>
        </p:nvPicPr>
        <p:blipFill rotWithShape="1">
          <a:blip r:embed="rId7" cstate="print"/>
          <a:srcRect l="13750" r="15952"/>
          <a:stretch/>
        </p:blipFill>
        <p:spPr bwMode="auto">
          <a:xfrm>
            <a:off x="2339752" y="4126609"/>
            <a:ext cx="2270721" cy="225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C:\Documents and Settings\HL\My Documents\Flash\Animation_A\Clip_lok_Animation_A_Images\Clip_Lok_A_07.jpg"/>
          <p:cNvPicPr>
            <a:picLocks noChangeAspect="1" noChangeArrowheads="1"/>
          </p:cNvPicPr>
          <p:nvPr/>
        </p:nvPicPr>
        <p:blipFill rotWithShape="1">
          <a:blip r:embed="rId8" cstate="print"/>
          <a:srcRect l="14832" r="15510"/>
          <a:stretch/>
        </p:blipFill>
        <p:spPr bwMode="auto">
          <a:xfrm>
            <a:off x="4644008" y="4221088"/>
            <a:ext cx="2212471" cy="221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Documents and Settings\HL\My Documents\Flash\Animation_A\Clip_lok_Animation_A_Images\Clip_Lok_A_08.jpg"/>
          <p:cNvPicPr>
            <a:picLocks noChangeAspect="1" noChangeArrowheads="1"/>
          </p:cNvPicPr>
          <p:nvPr/>
        </p:nvPicPr>
        <p:blipFill rotWithShape="1">
          <a:blip r:embed="rId9" cstate="print"/>
          <a:srcRect l="13006" t="9073" r="16051"/>
          <a:stretch/>
        </p:blipFill>
        <p:spPr bwMode="auto">
          <a:xfrm>
            <a:off x="6804248" y="4365104"/>
            <a:ext cx="2270719" cy="203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5274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lip_Lok_B_06.jpg"/>
          <p:cNvPicPr>
            <a:picLocks noChangeAspect="1"/>
          </p:cNvPicPr>
          <p:nvPr/>
        </p:nvPicPr>
        <p:blipFill rotWithShape="1">
          <a:blip r:embed="rId2" cstate="print"/>
          <a:srcRect l="19080" t="9449" r="14790"/>
          <a:stretch/>
        </p:blipFill>
        <p:spPr bwMode="auto">
          <a:xfrm>
            <a:off x="6948264" y="1765779"/>
            <a:ext cx="2131698" cy="203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Clip-Lok 2P </a:t>
            </a:r>
            <a:r>
              <a:rPr lang="en-US" dirty="0"/>
              <a:t>box</a:t>
            </a:r>
            <a:endParaRPr lang="da-DK" dirty="0"/>
          </a:p>
        </p:txBody>
      </p:sp>
      <p:pic>
        <p:nvPicPr>
          <p:cNvPr id="8" name="Picture 3" descr="Clip_Lok_B_01.jpg"/>
          <p:cNvPicPr>
            <a:picLocks noChangeAspect="1"/>
          </p:cNvPicPr>
          <p:nvPr/>
        </p:nvPicPr>
        <p:blipFill rotWithShape="1">
          <a:blip r:embed="rId3" cstate="print"/>
          <a:srcRect l="13955" t="36743" r="17973"/>
          <a:stretch/>
        </p:blipFill>
        <p:spPr bwMode="auto">
          <a:xfrm>
            <a:off x="75834" y="2532543"/>
            <a:ext cx="2158449" cy="14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lip_Lok_B_04.jpg"/>
          <p:cNvPicPr>
            <a:picLocks noChangeAspect="1"/>
          </p:cNvPicPr>
          <p:nvPr/>
        </p:nvPicPr>
        <p:blipFill rotWithShape="1">
          <a:blip r:embed="rId4" cstate="print"/>
          <a:srcRect l="17015" t="9116" r="14738"/>
          <a:stretch/>
        </p:blipFill>
        <p:spPr bwMode="auto">
          <a:xfrm>
            <a:off x="2483768" y="1848854"/>
            <a:ext cx="2164156" cy="201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lip_Lok_B_05.jpg"/>
          <p:cNvPicPr>
            <a:picLocks noChangeAspect="1"/>
          </p:cNvPicPr>
          <p:nvPr/>
        </p:nvPicPr>
        <p:blipFill rotWithShape="1">
          <a:blip r:embed="rId5" cstate="print"/>
          <a:srcRect l="14076" t="8344" r="14988"/>
          <a:stretch/>
        </p:blipFill>
        <p:spPr bwMode="auto">
          <a:xfrm>
            <a:off x="4528435" y="1749329"/>
            <a:ext cx="2275813" cy="205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lip_Lok_B_07.jpg"/>
          <p:cNvPicPr>
            <a:picLocks noChangeAspect="1"/>
          </p:cNvPicPr>
          <p:nvPr/>
        </p:nvPicPr>
        <p:blipFill rotWithShape="1">
          <a:blip r:embed="rId6" cstate="print"/>
          <a:srcRect l="13624" t="8922" r="14221"/>
          <a:stretch/>
        </p:blipFill>
        <p:spPr bwMode="auto">
          <a:xfrm>
            <a:off x="35496" y="4333378"/>
            <a:ext cx="2241913" cy="197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lip_Lok_B_09.jpg"/>
          <p:cNvPicPr>
            <a:picLocks noChangeAspect="1"/>
          </p:cNvPicPr>
          <p:nvPr/>
        </p:nvPicPr>
        <p:blipFill rotWithShape="1">
          <a:blip r:embed="rId7" cstate="print"/>
          <a:srcRect l="16106" r="14241"/>
          <a:stretch/>
        </p:blipFill>
        <p:spPr bwMode="auto">
          <a:xfrm>
            <a:off x="2339752" y="4139822"/>
            <a:ext cx="2164156" cy="216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Documents and Settings\HL\My Documents\Flash\Animation_B\Clip_lok_Animation_B_Images\Clip_Lok_B_10.jpg"/>
          <p:cNvPicPr>
            <a:picLocks noChangeAspect="1" noChangeArrowheads="1"/>
          </p:cNvPicPr>
          <p:nvPr/>
        </p:nvPicPr>
        <p:blipFill rotWithShape="1">
          <a:blip r:embed="rId8" cstate="print"/>
          <a:srcRect l="14264" r="11700"/>
          <a:stretch/>
        </p:blipFill>
        <p:spPr bwMode="auto">
          <a:xfrm>
            <a:off x="4499992" y="4145974"/>
            <a:ext cx="2300340" cy="216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lip_Lok_B_11.jpg"/>
          <p:cNvPicPr>
            <a:picLocks noChangeAspect="1"/>
          </p:cNvPicPr>
          <p:nvPr/>
        </p:nvPicPr>
        <p:blipFill rotWithShape="1">
          <a:blip r:embed="rId9" cstate="print"/>
          <a:srcRect l="16713" t="8784" r="15184"/>
          <a:stretch/>
        </p:blipFill>
        <p:spPr bwMode="auto">
          <a:xfrm>
            <a:off x="6804248" y="4296556"/>
            <a:ext cx="2158777" cy="201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9777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the 2P box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39341"/>
            <a:ext cx="4230657" cy="4525963"/>
          </a:xfrm>
        </p:spPr>
        <p:txBody>
          <a:bodyPr/>
          <a:lstStyle/>
          <a:p>
            <a:r>
              <a:rPr lang="en-US" dirty="0"/>
              <a:t>Only two loose parts – lid and </a:t>
            </a:r>
            <a:r>
              <a:rPr lang="da-DK" dirty="0" smtClean="0"/>
              <a:t>front panel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Hinged </a:t>
            </a:r>
            <a:r>
              <a:rPr lang="en-US" dirty="0"/>
              <a:t>panels and clips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The dunnage </a:t>
            </a:r>
            <a:r>
              <a:rPr lang="en-US" dirty="0"/>
              <a:t>folds into the box when flatpacked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Fast </a:t>
            </a:r>
            <a:r>
              <a:rPr lang="en-US" dirty="0"/>
              <a:t>and easy handling</a:t>
            </a:r>
            <a:endParaRPr lang="da-DK" dirty="0"/>
          </a:p>
          <a:p>
            <a:endParaRPr lang="en-US" dirty="0" smtClean="0"/>
          </a:p>
        </p:txBody>
      </p:sp>
      <p:pic>
        <p:nvPicPr>
          <p:cNvPr id="3074" name="Picture 2" descr="F:\Common documents\Marketing\Photos\DCE\DCE001 prototype\DSC_000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469389" cy="230425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Common documents\Marketing\Photos\DCE\DCE001 prototype\DSC_001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752" y="4131896"/>
            <a:ext cx="3469389" cy="230425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Common documents\Marketing\Photos\Permali (Nexter)\Permali box H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31896"/>
            <a:ext cx="3457909" cy="230425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86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history</a:t>
            </a:r>
            <a:endParaRPr lang="da-DK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 Clip-Lok SimPak</a:t>
            </a:r>
            <a:r>
              <a:rPr lang="en-US" sz="1600" baseline="30000" dirty="0"/>
              <a:t>®</a:t>
            </a:r>
            <a:r>
              <a:rPr lang="en-US" sz="1600" dirty="0"/>
              <a:t> system was developed in Canada in </a:t>
            </a:r>
            <a:r>
              <a:rPr lang="en-US" sz="1600" dirty="0" smtClean="0"/>
              <a:t>1982</a:t>
            </a:r>
          </a:p>
          <a:p>
            <a:pPr marL="0" indent="0">
              <a:buNone/>
            </a:pPr>
            <a:r>
              <a:rPr lang="en-US" sz="1600" dirty="0" smtClean="0"/>
              <a:t> </a:t>
            </a:r>
            <a:endParaRPr lang="da-DK" sz="1600" dirty="0"/>
          </a:p>
          <a:p>
            <a:r>
              <a:rPr lang="en-US" sz="1600" dirty="0"/>
              <a:t>Clip-Lok SimPak</a:t>
            </a:r>
            <a:r>
              <a:rPr lang="en-US" sz="1600" baseline="30000" dirty="0"/>
              <a:t>®</a:t>
            </a:r>
            <a:r>
              <a:rPr lang="en-US" sz="1600" dirty="0"/>
              <a:t> International Limited acquired the company in November </a:t>
            </a:r>
            <a:r>
              <a:rPr lang="en-US" sz="1600" dirty="0" smtClean="0"/>
              <a:t>1989 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en-US" sz="1600" dirty="0"/>
              <a:t>Patents and/or trade marks are now registered or pending in more than 70 </a:t>
            </a:r>
            <a:r>
              <a:rPr lang="en-US" sz="1600" dirty="0" smtClean="0"/>
              <a:t>countries</a:t>
            </a:r>
            <a:r>
              <a:rPr lang="en-US" sz="1600" dirty="0"/>
              <a:t> </a:t>
            </a:r>
            <a:endParaRPr lang="da-DK" sz="1600" dirty="0"/>
          </a:p>
        </p:txBody>
      </p:sp>
      <p:pic>
        <p:nvPicPr>
          <p:cNvPr id="9" name="Picture 7" descr="Fritlagt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834" y="2038450"/>
            <a:ext cx="2962656" cy="274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2P free cop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6410" y="3262586"/>
            <a:ext cx="2939235" cy="278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Flat-free-ny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4641040"/>
            <a:ext cx="3230036" cy="152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1" dirty="0" smtClean="0"/>
              <a:t>Dunnage</a:t>
            </a:r>
            <a:endParaRPr lang="da-DK" b="1" dirty="0"/>
          </a:p>
        </p:txBody>
      </p:sp>
      <p:pic>
        <p:nvPicPr>
          <p:cNvPr id="4099" name="Picture 3" descr="F:\Common documents\Marketing\Photos\Poynting\Poyn v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4"/>
            <a:ext cx="762190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800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Clip-Lok </a:t>
            </a:r>
            <a:r>
              <a:rPr lang="en-US" dirty="0" smtClean="0"/>
              <a:t>dunnage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39341"/>
            <a:ext cx="4063430" cy="3589859"/>
          </a:xfrm>
        </p:spPr>
        <p:txBody>
          <a:bodyPr/>
          <a:lstStyle/>
          <a:p>
            <a:r>
              <a:rPr lang="en-US" dirty="0"/>
              <a:t>Custom designed for each assignment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Ensures </a:t>
            </a:r>
            <a:r>
              <a:rPr lang="en-US" dirty="0"/>
              <a:t>safe transport of any type of item including: </a:t>
            </a:r>
            <a:endParaRPr lang="da-DK" dirty="0"/>
          </a:p>
          <a:p>
            <a:pPr lvl="1">
              <a:buFont typeface="Wingdings" pitchFamily="2" charset="2"/>
              <a:buChar char="§"/>
            </a:pPr>
            <a:r>
              <a:rPr lang="en-US" sz="1600" dirty="0" smtClean="0"/>
              <a:t>Sensitive </a:t>
            </a:r>
            <a:r>
              <a:rPr lang="en-US" sz="1600" dirty="0"/>
              <a:t>electronics </a:t>
            </a:r>
            <a:endParaRPr lang="en-US" sz="1600" dirty="0" smtClean="0"/>
          </a:p>
          <a:p>
            <a:pPr lvl="1">
              <a:buFont typeface="Wingdings" pitchFamily="2" charset="2"/>
              <a:buChar char="§"/>
            </a:pPr>
            <a:r>
              <a:rPr lang="en-US" sz="1600" dirty="0" smtClean="0"/>
              <a:t>Hazardous goods</a:t>
            </a:r>
            <a:endParaRPr lang="da-DK" sz="1600" dirty="0"/>
          </a:p>
          <a:p>
            <a:pPr lvl="1">
              <a:buFont typeface="Wingdings" pitchFamily="2" charset="2"/>
              <a:buChar char="§"/>
            </a:pPr>
            <a:r>
              <a:rPr lang="en-US" sz="1600" dirty="0" smtClean="0"/>
              <a:t>Large panels</a:t>
            </a:r>
            <a:endParaRPr lang="da-DK" sz="1600" dirty="0"/>
          </a:p>
          <a:p>
            <a:pPr lvl="1">
              <a:buFont typeface="Wingdings" pitchFamily="2" charset="2"/>
              <a:buChar char="§"/>
            </a:pPr>
            <a:r>
              <a:rPr lang="en-US" sz="1600" dirty="0" smtClean="0"/>
              <a:t>Heavy </a:t>
            </a:r>
            <a:r>
              <a:rPr lang="en-US" sz="1600" dirty="0"/>
              <a:t>and </a:t>
            </a:r>
            <a:r>
              <a:rPr lang="en-US" sz="1600" dirty="0" smtClean="0"/>
              <a:t>bulky parts</a:t>
            </a:r>
            <a:endParaRPr lang="da-DK" sz="1600" dirty="0"/>
          </a:p>
          <a:p>
            <a:endParaRPr lang="en-US" dirty="0" smtClean="0"/>
          </a:p>
          <a:p>
            <a:r>
              <a:rPr lang="en-US" dirty="0" smtClean="0"/>
              <a:t>High packing density – optimized </a:t>
            </a:r>
            <a:r>
              <a:rPr lang="en-US" sz="1600" dirty="0" smtClean="0"/>
              <a:t>space </a:t>
            </a:r>
            <a:r>
              <a:rPr lang="en-US" sz="1600" dirty="0"/>
              <a:t>usage within the box</a:t>
            </a:r>
            <a:endParaRPr lang="da-DK" sz="1600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123" name="Picture 3" descr="F:\Common documents\Marketing\Photos\Kongsberg\RWS 1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/>
          <a:stretch/>
        </p:blipFill>
        <p:spPr bwMode="auto">
          <a:xfrm>
            <a:off x="4664646" y="3861048"/>
            <a:ext cx="4011810" cy="277099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Common documents\Marketing\Photos\Kongsberg\R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46" y="1671009"/>
            <a:ext cx="4011810" cy="204602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390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Dunnage materials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4402832" cy="4525963"/>
          </a:xfrm>
        </p:spPr>
        <p:txBody>
          <a:bodyPr/>
          <a:lstStyle/>
          <a:p>
            <a:pPr lvl="0"/>
            <a:r>
              <a:rPr lang="en-US" dirty="0"/>
              <a:t>Wide range of dunnage materials </a:t>
            </a:r>
            <a:r>
              <a:rPr lang="en-US" dirty="0" smtClean="0"/>
              <a:t>including plywood</a:t>
            </a:r>
            <a:r>
              <a:rPr lang="en-US" dirty="0"/>
              <a:t>, steel, </a:t>
            </a:r>
            <a:r>
              <a:rPr lang="en-US" dirty="0" smtClean="0"/>
              <a:t>plastic, PUR and </a:t>
            </a:r>
            <a:r>
              <a:rPr lang="en-US" dirty="0"/>
              <a:t>foam</a:t>
            </a:r>
            <a:endParaRPr lang="da-DK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Combinations </a:t>
            </a:r>
            <a:r>
              <a:rPr lang="en-US" dirty="0"/>
              <a:t>of </a:t>
            </a:r>
            <a:r>
              <a:rPr lang="en-US" dirty="0" smtClean="0"/>
              <a:t>various materials </a:t>
            </a:r>
            <a:endParaRPr lang="da-DK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Chosen </a:t>
            </a:r>
            <a:r>
              <a:rPr lang="en-US" dirty="0"/>
              <a:t>according to the items to be transported and the means of transport</a:t>
            </a:r>
            <a:endParaRPr lang="da-DK" dirty="0"/>
          </a:p>
          <a:p>
            <a:endParaRPr lang="da-DK" dirty="0"/>
          </a:p>
        </p:txBody>
      </p:sp>
      <p:pic>
        <p:nvPicPr>
          <p:cNvPr id="1026" name="Picture 2" descr="C:\Data\Dokumenter\Marketing\My Documents\My Pictures\Military\PICT0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26" y="4221088"/>
            <a:ext cx="3390330" cy="254313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8" descr="Valtra_Closeup_Vinyl.jpg"/>
          <p:cNvPicPr>
            <a:picLocks noChangeAspect="1"/>
          </p:cNvPicPr>
          <p:nvPr/>
        </p:nvPicPr>
        <p:blipFill rotWithShape="1">
          <a:blip r:embed="rId3" cstate="print"/>
          <a:srcRect l="7227" t="18475" b="11934"/>
          <a:stretch/>
        </p:blipFill>
        <p:spPr>
          <a:xfrm>
            <a:off x="5286126" y="1556792"/>
            <a:ext cx="3390330" cy="25431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50" name="Picture 2" descr="F:\Common documents\Marketing\Photos\JSS\JSS010 Body armor box\Body armor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21088"/>
            <a:ext cx="3822378" cy="253865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834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dunnage</a:t>
            </a:r>
            <a:endParaRPr lang="da-DK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39341"/>
            <a:ext cx="4834880" cy="4525963"/>
          </a:xfrm>
        </p:spPr>
        <p:txBody>
          <a:bodyPr/>
          <a:lstStyle/>
          <a:p>
            <a:r>
              <a:rPr lang="en-US" dirty="0" smtClean="0"/>
              <a:t>No loose parts</a:t>
            </a:r>
          </a:p>
          <a:p>
            <a:endParaRPr lang="en-US" dirty="0" smtClean="0"/>
          </a:p>
          <a:p>
            <a:r>
              <a:rPr lang="en-US" dirty="0" smtClean="0"/>
              <a:t>Reduced pack and unpack times</a:t>
            </a:r>
          </a:p>
          <a:p>
            <a:endParaRPr lang="en-US" dirty="0" smtClean="0"/>
          </a:p>
          <a:p>
            <a:r>
              <a:rPr lang="en-US" dirty="0" smtClean="0"/>
              <a:t>All parts are contained in the flat-packed box</a:t>
            </a:r>
          </a:p>
          <a:p>
            <a:endParaRPr lang="da-DK" dirty="0"/>
          </a:p>
        </p:txBody>
      </p:sp>
      <p:pic>
        <p:nvPicPr>
          <p:cNvPr id="12" name="Picture 10" descr="Steel construc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915" y="1556792"/>
            <a:ext cx="3275856" cy="245853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Common documents\Marketing\Photos\Volvo\Volvo Truck Windshields 027\IMG_16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914" y="4149080"/>
            <a:ext cx="3275856" cy="218390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064" y="3356992"/>
            <a:ext cx="2563365" cy="327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196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dunnage solutions</a:t>
            </a:r>
            <a:endParaRPr lang="da-DK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Self-supported construction</a:t>
            </a:r>
          </a:p>
          <a:p>
            <a:endParaRPr lang="en-US" dirty="0" smtClean="0"/>
          </a:p>
          <a:p>
            <a:r>
              <a:rPr lang="en-US" dirty="0" smtClean="0"/>
              <a:t>Supportive blocks</a:t>
            </a:r>
          </a:p>
          <a:p>
            <a:endParaRPr lang="en-US" dirty="0" smtClean="0"/>
          </a:p>
          <a:p>
            <a:r>
              <a:rPr lang="en-US" dirty="0" smtClean="0"/>
              <a:t>Loose dunnage</a:t>
            </a:r>
          </a:p>
          <a:p>
            <a:endParaRPr lang="en-US" dirty="0" smtClean="0"/>
          </a:p>
          <a:p>
            <a:r>
              <a:rPr lang="en-US" dirty="0" smtClean="0"/>
              <a:t>Shelving</a:t>
            </a:r>
          </a:p>
          <a:p>
            <a:endParaRPr lang="en-US" dirty="0"/>
          </a:p>
        </p:txBody>
      </p:sp>
      <p:pic>
        <p:nvPicPr>
          <p:cNvPr id="9" name="Content Placeholder 5" descr="Trial DKI spentrup 070905 05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r="6922" b="8018"/>
          <a:stretch/>
        </p:blipFill>
        <p:spPr bwMode="auto">
          <a:xfrm>
            <a:off x="3779912" y="4126103"/>
            <a:ext cx="2191119" cy="200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Common documents\Marketing\Photos\Daimler Chrysler\Door frame project\PIC00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/>
          <a:stretch/>
        </p:blipFill>
        <p:spPr bwMode="auto">
          <a:xfrm>
            <a:off x="6300192" y="2015160"/>
            <a:ext cx="2454878" cy="198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Common documents\Marketing\Photos\Brochure pics 2005 2p&amp;std\HI 2005 2-to-3\PICT1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62" y="4126124"/>
            <a:ext cx="2677508" cy="200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Common documents\Marketing\Photos\Daimler Chrysler\p10100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/>
          <a:stretch/>
        </p:blipFill>
        <p:spPr bwMode="auto">
          <a:xfrm>
            <a:off x="3779912" y="2000584"/>
            <a:ext cx="2415985" cy="200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5" descr="Trial DKI spentrup 070905 05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r="6922" b="8018"/>
          <a:stretch/>
        </p:blipFill>
        <p:spPr bwMode="auto">
          <a:xfrm>
            <a:off x="3779911" y="4126103"/>
            <a:ext cx="2191119" cy="200729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2" descr="F:\Common documents\Marketing\Photos\Daimler Chrysler\Door frame project\PIC00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/>
          <a:stretch/>
        </p:blipFill>
        <p:spPr bwMode="auto">
          <a:xfrm>
            <a:off x="6300191" y="2015160"/>
            <a:ext cx="2454878" cy="198990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Common documents\Marketing\Photos\Brochure pics 2005 2p&amp;std\HI 2005 2-to-3\PICT1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61" y="4126124"/>
            <a:ext cx="2677508" cy="200813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Common documents\Marketing\Photos\Daimler Chrysler\p10100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/>
          <a:stretch/>
        </p:blipFill>
        <p:spPr bwMode="auto">
          <a:xfrm>
            <a:off x="3779911" y="2000584"/>
            <a:ext cx="2415985" cy="200448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438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Soft-Rack dunnage</a:t>
            </a:r>
            <a:endParaRPr lang="da-DK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Optimizes packing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need for extra </a:t>
            </a:r>
            <a:r>
              <a:rPr lang="en-US" dirty="0" smtClean="0"/>
              <a:t>packaging due to the protective fabric shelving</a:t>
            </a:r>
          </a:p>
          <a:p>
            <a:endParaRPr lang="da-DK" dirty="0"/>
          </a:p>
          <a:p>
            <a:r>
              <a:rPr lang="en-US" dirty="0"/>
              <a:t>Immediate access and handling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2P box dunnage </a:t>
            </a:r>
            <a:r>
              <a:rPr lang="en-US" dirty="0"/>
              <a:t>folds into the box when it is flatpacked</a:t>
            </a:r>
            <a:endParaRPr lang="da-DK" dirty="0"/>
          </a:p>
          <a:p>
            <a:endParaRPr lang="en-US" dirty="0" smtClean="0"/>
          </a:p>
          <a:p>
            <a:endParaRPr lang="da-DK" dirty="0"/>
          </a:p>
        </p:txBody>
      </p:sp>
      <p:pic>
        <p:nvPicPr>
          <p:cNvPr id="5" name="Picture 5" descr="Soft-rack_m_indhold.jpg"/>
          <p:cNvPicPr>
            <a:picLocks noChangeAspect="1"/>
          </p:cNvPicPr>
          <p:nvPr/>
        </p:nvPicPr>
        <p:blipFill rotWithShape="1">
          <a:blip r:embed="rId2" cstate="print"/>
          <a:srcRect l="10609" t="14263" r="6510" b="10937"/>
          <a:stretch/>
        </p:blipFill>
        <p:spPr bwMode="auto">
          <a:xfrm>
            <a:off x="5292080" y="3501008"/>
            <a:ext cx="367075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_p_soft_carrier_close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17" t="15330" r="7125" b="12681"/>
          <a:stretch/>
        </p:blipFill>
        <p:spPr bwMode="auto">
          <a:xfrm>
            <a:off x="5167226" y="1628800"/>
            <a:ext cx="235710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9" b="6329"/>
          <a:stretch/>
        </p:blipFill>
        <p:spPr bwMode="auto">
          <a:xfrm>
            <a:off x="827584" y="4497656"/>
            <a:ext cx="4031480" cy="210972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673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8" y="1844824"/>
            <a:ext cx="8496944" cy="1008112"/>
          </a:xfrm>
        </p:spPr>
        <p:txBody>
          <a:bodyPr/>
          <a:lstStyle/>
          <a:p>
            <a:r>
              <a:rPr lang="da-DK" dirty="0" smtClean="0"/>
              <a:t>Deployment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 descr="F:\Common documents\Marketing\Photos\A Military\Hercules &amp; ClipLok at Wing Aalborg\Hercules &amp; ClipLok at Wing Aalborg 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36913"/>
            <a:ext cx="5276701" cy="39604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59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cargo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3682752" cy="4525963"/>
          </a:xfrm>
        </p:spPr>
        <p:txBody>
          <a:bodyPr/>
          <a:lstStyle/>
          <a:p>
            <a:pPr defTabSz="273050">
              <a:buClr>
                <a:srgbClr val="007AC3"/>
              </a:buClr>
            </a:pPr>
            <a:r>
              <a:rPr lang="en-US" sz="1600" dirty="0"/>
              <a:t>Increased protection </a:t>
            </a:r>
            <a:r>
              <a:rPr lang="en-US" sz="1600" dirty="0" smtClean="0"/>
              <a:t>against dust</a:t>
            </a:r>
            <a:r>
              <a:rPr lang="en-US" sz="1600" dirty="0"/>
              <a:t>, sand and </a:t>
            </a:r>
            <a:r>
              <a:rPr lang="en-US" sz="1600" dirty="0" smtClean="0"/>
              <a:t>rain</a:t>
            </a:r>
          </a:p>
          <a:p>
            <a:pPr defTabSz="273050">
              <a:buClr>
                <a:srgbClr val="007AC3"/>
              </a:buClr>
            </a:pPr>
            <a:endParaRPr lang="en-US" sz="1600" dirty="0"/>
          </a:p>
          <a:p>
            <a:pPr>
              <a:buClr>
                <a:srgbClr val="007AC3"/>
              </a:buClr>
            </a:pPr>
            <a:r>
              <a:rPr lang="en-US" sz="1600" dirty="0" smtClean="0"/>
              <a:t>Reusable</a:t>
            </a:r>
          </a:p>
          <a:p>
            <a:pPr marL="0" indent="0">
              <a:buClr>
                <a:srgbClr val="007AC3"/>
              </a:buClr>
              <a:buNone/>
            </a:pPr>
            <a:r>
              <a:rPr lang="en-US" sz="1600" dirty="0" smtClean="0"/>
              <a:t> </a:t>
            </a:r>
            <a:endParaRPr lang="en-US" sz="1600" dirty="0"/>
          </a:p>
          <a:p>
            <a:pPr>
              <a:buClr>
                <a:srgbClr val="007AC3"/>
              </a:buClr>
            </a:pPr>
            <a:r>
              <a:rPr lang="en-US" sz="1600" dirty="0" smtClean="0"/>
              <a:t>Available with internal shelving</a:t>
            </a:r>
          </a:p>
          <a:p>
            <a:pPr marL="0" indent="0">
              <a:buClr>
                <a:srgbClr val="007AC3"/>
              </a:buClr>
              <a:buNone/>
            </a:pPr>
            <a:r>
              <a:rPr lang="en-US" sz="1600" dirty="0" smtClean="0"/>
              <a:t> </a:t>
            </a:r>
            <a:endParaRPr lang="en-US" sz="1600" dirty="0"/>
          </a:p>
          <a:p>
            <a:pPr>
              <a:buClr>
                <a:srgbClr val="007AC3"/>
              </a:buClr>
            </a:pPr>
            <a:r>
              <a:rPr lang="en-US" sz="1600" dirty="0" smtClean="0"/>
              <a:t>Easier packing and handling</a:t>
            </a:r>
          </a:p>
          <a:p>
            <a:pPr marL="0" indent="0">
              <a:buClr>
                <a:srgbClr val="007AC3"/>
              </a:buClr>
              <a:buNone/>
            </a:pPr>
            <a:r>
              <a:rPr lang="en-US" sz="1600" dirty="0" smtClean="0"/>
              <a:t>                                  </a:t>
            </a:r>
            <a:endParaRPr lang="en-US" sz="1600" dirty="0"/>
          </a:p>
          <a:p>
            <a:pPr>
              <a:buClr>
                <a:srgbClr val="007AC3"/>
              </a:buClr>
            </a:pPr>
            <a:r>
              <a:rPr lang="en-US" sz="1600" dirty="0" smtClean="0"/>
              <a:t>Lower </a:t>
            </a:r>
            <a:r>
              <a:rPr lang="en-US" sz="1600" dirty="0"/>
              <a:t>maintenance </a:t>
            </a:r>
            <a:r>
              <a:rPr lang="en-US" sz="1600" dirty="0" smtClean="0"/>
              <a:t>costs</a:t>
            </a:r>
          </a:p>
          <a:p>
            <a:pPr>
              <a:buClr>
                <a:srgbClr val="007AC3"/>
              </a:buClr>
            </a:pPr>
            <a:endParaRPr lang="en-US" sz="1600" dirty="0"/>
          </a:p>
          <a:p>
            <a:pPr>
              <a:buClr>
                <a:srgbClr val="007AC3"/>
              </a:buClr>
            </a:pPr>
            <a:r>
              <a:rPr lang="en-US" sz="1600" dirty="0" smtClean="0"/>
              <a:t>Strong </a:t>
            </a:r>
            <a:r>
              <a:rPr lang="en-US" sz="1600" dirty="0"/>
              <a:t>and </a:t>
            </a:r>
            <a:r>
              <a:rPr lang="en-US" sz="1600" dirty="0" smtClean="0"/>
              <a:t>stackable</a:t>
            </a:r>
          </a:p>
          <a:p>
            <a:pPr marL="0" indent="0">
              <a:buClr>
                <a:srgbClr val="007AC3"/>
              </a:buClr>
              <a:buNone/>
            </a:pP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4" r="-1"/>
          <a:stretch/>
        </p:blipFill>
        <p:spPr bwMode="auto">
          <a:xfrm>
            <a:off x="4191750" y="1777135"/>
            <a:ext cx="4471670" cy="3596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953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cargo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5050904" cy="4813995"/>
          </a:xfrm>
        </p:spPr>
        <p:txBody>
          <a:bodyPr/>
          <a:lstStyle/>
          <a:p>
            <a:pPr marL="342900" lvl="2" indent="-342900">
              <a:buSzPct val="100000"/>
            </a:pPr>
            <a:r>
              <a:rPr lang="en-US" dirty="0"/>
              <a:t>D</a:t>
            </a:r>
            <a:r>
              <a:rPr lang="en-US" dirty="0" smtClean="0"/>
              <a:t>esigned </a:t>
            </a:r>
            <a:r>
              <a:rPr lang="en-US" dirty="0"/>
              <a:t>to fit the Lockheed C130 airplane loading </a:t>
            </a:r>
            <a:r>
              <a:rPr lang="en-US" dirty="0" smtClean="0"/>
              <a:t>pallet – can be customized for other carriers</a:t>
            </a:r>
          </a:p>
          <a:p>
            <a:pPr marL="342900" lvl="2" indent="-342900">
              <a:buSzPct val="100000"/>
            </a:pPr>
            <a:endParaRPr lang="en-US" dirty="0"/>
          </a:p>
          <a:p>
            <a:pPr marL="342900" lvl="2" indent="-342900">
              <a:buSzPct val="100000"/>
            </a:pPr>
            <a:r>
              <a:rPr lang="en-US" dirty="0" smtClean="0"/>
              <a:t>Two </a:t>
            </a:r>
            <a:r>
              <a:rPr lang="en-US" dirty="0"/>
              <a:t>boxes fill the pallet leaving only space enough for the regulated emergency </a:t>
            </a:r>
            <a:r>
              <a:rPr lang="en-US" dirty="0" smtClean="0"/>
              <a:t>exit </a:t>
            </a:r>
          </a:p>
          <a:p>
            <a:pPr marL="342900" lvl="2" indent="-342900">
              <a:buSzPct val="100000"/>
            </a:pPr>
            <a:endParaRPr lang="en-US" dirty="0"/>
          </a:p>
          <a:p>
            <a:pPr marL="342900" lvl="2" indent="-342900">
              <a:buSzPct val="100000"/>
            </a:pPr>
            <a:r>
              <a:rPr lang="en-US" dirty="0" smtClean="0"/>
              <a:t>The </a:t>
            </a:r>
            <a:r>
              <a:rPr lang="en-US" dirty="0"/>
              <a:t>boxes can be pre-loaded on </a:t>
            </a:r>
            <a:r>
              <a:rPr lang="en-US" dirty="0" smtClean="0"/>
              <a:t>site </a:t>
            </a:r>
          </a:p>
          <a:p>
            <a:pPr marL="342900" lvl="2" indent="-342900">
              <a:buSzPct val="100000"/>
            </a:pPr>
            <a:endParaRPr lang="en-US" dirty="0"/>
          </a:p>
          <a:p>
            <a:pPr marL="342900" lvl="2" indent="-342900">
              <a:buSzPct val="100000"/>
            </a:pPr>
            <a:r>
              <a:rPr lang="en-US" dirty="0" smtClean="0"/>
              <a:t>Fully optimized packing density for cost efficiency</a:t>
            </a:r>
          </a:p>
          <a:p>
            <a:pPr marL="342900" lvl="2" indent="-342900">
              <a:buSzPct val="100000"/>
            </a:pPr>
            <a:endParaRPr lang="en-US" dirty="0"/>
          </a:p>
          <a:p>
            <a:pPr marL="342900" lvl="2" indent="-342900">
              <a:buSzPct val="100000"/>
            </a:pPr>
            <a:r>
              <a:rPr lang="en-US" dirty="0" smtClean="0"/>
              <a:t>When </a:t>
            </a:r>
            <a:r>
              <a:rPr lang="en-US" dirty="0"/>
              <a:t>the airplane arrives, the two boxes can be quickly and easily loaded onto the cargo pallet and made ready for </a:t>
            </a:r>
            <a:r>
              <a:rPr lang="en-US" dirty="0" smtClean="0"/>
              <a:t>flight</a:t>
            </a:r>
          </a:p>
          <a:p>
            <a:pPr marL="342900" lvl="2" indent="-342900">
              <a:buSzPct val="100000"/>
            </a:pPr>
            <a:endParaRPr lang="en-US" dirty="0"/>
          </a:p>
          <a:p>
            <a:pPr marL="342900" lvl="1" indent="-342900">
              <a:buSzPct val="100000"/>
            </a:pPr>
            <a:r>
              <a:rPr lang="en-US" dirty="0"/>
              <a:t>The box panels can be easily removed </a:t>
            </a:r>
            <a:r>
              <a:rPr lang="en-US" dirty="0" smtClean="0"/>
              <a:t>to allow </a:t>
            </a:r>
            <a:r>
              <a:rPr lang="en-US" dirty="0"/>
              <a:t>loading from the top or side, or on an empty pallet if all sides are </a:t>
            </a:r>
            <a:r>
              <a:rPr lang="en-US" dirty="0" smtClean="0"/>
              <a:t>removed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6" descr="F:\Common documents\Marketing\Photos\Sw international forces\Norgebur\Air cargo box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36" y="1628800"/>
            <a:ext cx="3240359" cy="432048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030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Camps</a:t>
            </a:r>
            <a:endParaRPr lang="en-US" dirty="0"/>
          </a:p>
        </p:txBody>
      </p:sp>
      <p:pic>
        <p:nvPicPr>
          <p:cNvPr id="2050" name="Picture 2" descr="F:\Common documents\Marketing\Photos\Kallinge Sweden (tent box)\DSC_01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/>
          <a:stretch/>
        </p:blipFill>
        <p:spPr bwMode="auto">
          <a:xfrm>
            <a:off x="1907704" y="2695773"/>
            <a:ext cx="5413272" cy="38018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95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87002" y="2132856"/>
            <a:ext cx="7799166" cy="4686300"/>
            <a:chOff x="642910" y="574980"/>
            <a:chExt cx="7799212" cy="4686319"/>
          </a:xfrm>
        </p:grpSpPr>
        <p:pic>
          <p:nvPicPr>
            <p:cNvPr id="6" name="Picture 20" descr="Verdenskort_1_Global.gif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2910" y="574980"/>
              <a:ext cx="7799212" cy="4686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1963620" y="2107312"/>
              <a:ext cx="89852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 dirty="0">
                  <a:solidFill>
                    <a:schemeClr val="accent2"/>
                  </a:solidFill>
                </a:rPr>
                <a:t>USA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5572132" y="3064589"/>
              <a:ext cx="7620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 dirty="0">
                  <a:solidFill>
                    <a:schemeClr val="accent2"/>
                  </a:solidFill>
                </a:rPr>
                <a:t>India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286248" y="4207598"/>
              <a:ext cx="138747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 dirty="0">
                  <a:solidFill>
                    <a:schemeClr val="accent2"/>
                  </a:solidFill>
                </a:rPr>
                <a:t>South Africa</a:t>
              </a:r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6572159" y="2428876"/>
              <a:ext cx="1373188" cy="600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 dirty="0" smtClean="0">
                  <a:solidFill>
                    <a:schemeClr val="accent2"/>
                  </a:solidFill>
                </a:rPr>
                <a:t>       Korea</a:t>
              </a:r>
            </a:p>
            <a:p>
              <a:endParaRPr lang="en-US" sz="1100" b="1" dirty="0">
                <a:solidFill>
                  <a:schemeClr val="accent2"/>
                </a:solidFill>
              </a:endParaRPr>
            </a:p>
            <a:p>
              <a:r>
                <a:rPr lang="en-US" sz="1100" b="1" dirty="0">
                  <a:solidFill>
                    <a:schemeClr val="accent2"/>
                  </a:solidFill>
                </a:rPr>
                <a:t>Thailand</a:t>
              </a:r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3411203" y="2064457"/>
              <a:ext cx="928694" cy="600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 dirty="0" smtClean="0">
                  <a:solidFill>
                    <a:schemeClr val="accent2"/>
                  </a:solidFill>
                </a:rPr>
                <a:t>     Spain</a:t>
              </a:r>
              <a:endParaRPr lang="en-GB" sz="1100" b="1" dirty="0">
                <a:solidFill>
                  <a:schemeClr val="accent2"/>
                </a:solidFill>
              </a:endParaRPr>
            </a:p>
            <a:p>
              <a:r>
                <a:rPr lang="en-GB" sz="1100" b="1" dirty="0" smtClean="0">
                  <a:solidFill>
                    <a:schemeClr val="accent2"/>
                  </a:solidFill>
                </a:rPr>
                <a:t>Portugal</a:t>
              </a:r>
              <a:endParaRPr lang="en-GB" sz="1100" b="1" dirty="0">
                <a:solidFill>
                  <a:schemeClr val="accent2"/>
                </a:solidFill>
              </a:endParaRPr>
            </a:p>
            <a:p>
              <a:r>
                <a:rPr lang="en-GB" sz="1100" b="1" dirty="0" smtClean="0">
                  <a:solidFill>
                    <a:schemeClr val="accent2"/>
                  </a:solidFill>
                </a:rPr>
                <a:t>      </a:t>
              </a:r>
              <a:endParaRPr lang="en-GB" sz="1100" b="1" dirty="0">
                <a:solidFill>
                  <a:schemeClr val="accent2"/>
                </a:solidFill>
              </a:endParaRPr>
            </a:p>
          </p:txBody>
        </p:sp>
        <p:sp>
          <p:nvSpPr>
            <p:cNvPr id="12" name="TextBox 22"/>
            <p:cNvSpPr txBox="1">
              <a:spLocks noChangeArrowheads="1"/>
            </p:cNvSpPr>
            <p:nvPr/>
          </p:nvSpPr>
          <p:spPr bwMode="auto">
            <a:xfrm>
              <a:off x="4411906" y="1588876"/>
              <a:ext cx="13573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Scandinavia</a:t>
              </a:r>
            </a:p>
          </p:txBody>
        </p:sp>
        <p:sp>
          <p:nvSpPr>
            <p:cNvPr id="13" name="TextBox 23"/>
            <p:cNvSpPr txBox="1">
              <a:spLocks noChangeArrowheads="1"/>
            </p:cNvSpPr>
            <p:nvPr/>
          </p:nvSpPr>
          <p:spPr bwMode="auto">
            <a:xfrm>
              <a:off x="4699939" y="1887943"/>
              <a:ext cx="107157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Hungary</a:t>
              </a:r>
            </a:p>
          </p:txBody>
        </p:sp>
        <p:sp>
          <p:nvSpPr>
            <p:cNvPr id="14" name="TextBox 24"/>
            <p:cNvSpPr txBox="1">
              <a:spLocks noChangeArrowheads="1"/>
            </p:cNvSpPr>
            <p:nvPr/>
          </p:nvSpPr>
          <p:spPr bwMode="auto">
            <a:xfrm>
              <a:off x="4987973" y="2335382"/>
              <a:ext cx="100013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 dirty="0" smtClean="0">
                  <a:solidFill>
                    <a:schemeClr val="accent2"/>
                  </a:solidFill>
                </a:rPr>
                <a:t> Israel</a:t>
              </a:r>
              <a:endParaRPr lang="en-GB" sz="1100" b="1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Box 25"/>
            <p:cNvSpPr txBox="1">
              <a:spLocks noChangeArrowheads="1"/>
            </p:cNvSpPr>
            <p:nvPr/>
          </p:nvSpPr>
          <p:spPr bwMode="auto">
            <a:xfrm>
              <a:off x="3403788" y="1676423"/>
              <a:ext cx="785818" cy="430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 dirty="0"/>
                <a:t>      </a:t>
              </a:r>
              <a:r>
                <a:rPr lang="en-GB" sz="1100" b="1" dirty="0" smtClean="0"/>
                <a:t>    </a:t>
              </a:r>
              <a:r>
                <a:rPr lang="en-GB" sz="1100" b="1" dirty="0" smtClean="0">
                  <a:solidFill>
                    <a:schemeClr val="accent2"/>
                  </a:solidFill>
                </a:rPr>
                <a:t>UK</a:t>
              </a:r>
              <a:endParaRPr lang="en-GB" sz="1100" b="1" dirty="0">
                <a:solidFill>
                  <a:schemeClr val="accent2"/>
                </a:solidFill>
              </a:endParaRPr>
            </a:p>
            <a:p>
              <a:r>
                <a:rPr lang="en-GB" sz="1100" b="1" dirty="0" smtClean="0">
                  <a:solidFill>
                    <a:schemeClr val="accent2"/>
                  </a:solidFill>
                </a:rPr>
                <a:t>Benelux</a:t>
              </a:r>
              <a:endParaRPr lang="en-GB" sz="11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global packaging group</a:t>
            </a:r>
            <a:endParaRPr lang="da-DK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39341"/>
            <a:ext cx="8291265" cy="1141587"/>
          </a:xfrm>
        </p:spPr>
        <p:txBody>
          <a:bodyPr/>
          <a:lstStyle/>
          <a:p>
            <a:r>
              <a:rPr lang="en-US" dirty="0"/>
              <a:t>Production, sales and marketing </a:t>
            </a:r>
            <a:r>
              <a:rPr lang="en-US" dirty="0" smtClean="0"/>
              <a:t>on four continents – North America, Europe</a:t>
            </a:r>
            <a:r>
              <a:rPr lang="en-US" dirty="0"/>
              <a:t>, </a:t>
            </a:r>
            <a:r>
              <a:rPr lang="en-US" dirty="0" smtClean="0"/>
              <a:t>Africa and Asia – so we can provide service to companies across the globe.</a:t>
            </a:r>
          </a:p>
        </p:txBody>
      </p:sp>
    </p:spTree>
    <p:extLst>
      <p:ext uri="{BB962C8B-B14F-4D97-AF65-F5344CB8AC3E}">
        <p14:creationId xmlns:p14="http://schemas.microsoft.com/office/powerpoint/2010/main" val="2950836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err="1" smtClean="0"/>
              <a:t>Cabinet</a:t>
            </a:r>
            <a:r>
              <a:rPr lang="da-DK" sz="3200" dirty="0" smtClean="0"/>
              <a:t> </a:t>
            </a:r>
            <a:r>
              <a:rPr lang="da-DK" sz="3200" dirty="0" err="1" smtClean="0"/>
              <a:t>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2962672" cy="4525963"/>
          </a:xfrm>
        </p:spPr>
        <p:txBody>
          <a:bodyPr/>
          <a:lstStyle/>
          <a:p>
            <a:pPr>
              <a:buClr>
                <a:srgbClr val="007AC3"/>
              </a:buClr>
            </a:pPr>
            <a:r>
              <a:rPr lang="en-US" sz="1600" dirty="0" smtClean="0"/>
              <a:t>Improved soldier welfare</a:t>
            </a:r>
          </a:p>
          <a:p>
            <a:pPr>
              <a:buClr>
                <a:srgbClr val="007AC3"/>
              </a:buClr>
            </a:pPr>
            <a:endParaRPr lang="en-US" sz="1600" dirty="0" smtClean="0"/>
          </a:p>
          <a:p>
            <a:pPr>
              <a:buClr>
                <a:srgbClr val="007AC3"/>
              </a:buClr>
            </a:pPr>
            <a:r>
              <a:rPr lang="en-US" sz="1600" dirty="0" smtClean="0"/>
              <a:t>Designed to fit in shipping containers</a:t>
            </a:r>
          </a:p>
          <a:p>
            <a:pPr>
              <a:buClr>
                <a:srgbClr val="007AC3"/>
              </a:buClr>
            </a:pPr>
            <a:endParaRPr lang="en-US" sz="1600" dirty="0" smtClean="0"/>
          </a:p>
          <a:p>
            <a:pPr>
              <a:buClr>
                <a:srgbClr val="007AC3"/>
              </a:buClr>
            </a:pPr>
            <a:r>
              <a:rPr lang="en-US" sz="1600" dirty="0" smtClean="0"/>
              <a:t>All parts can be flatpacked in the box and the void can be filled with personal gear</a:t>
            </a:r>
          </a:p>
          <a:p>
            <a:pPr marL="0" indent="0">
              <a:buClr>
                <a:srgbClr val="007AC3"/>
              </a:buClr>
              <a:buNone/>
            </a:pPr>
            <a:r>
              <a:rPr lang="en-US" sz="1600" dirty="0" smtClean="0"/>
              <a:t> </a:t>
            </a:r>
          </a:p>
          <a:p>
            <a:pPr>
              <a:buClr>
                <a:srgbClr val="007AC3"/>
              </a:buClr>
            </a:pPr>
            <a:r>
              <a:rPr lang="en-US" sz="1600" dirty="0" smtClean="0"/>
              <a:t>Can be locked by padlock</a:t>
            </a:r>
          </a:p>
          <a:p>
            <a:pPr>
              <a:buClr>
                <a:srgbClr val="007AC3"/>
              </a:buClr>
            </a:pPr>
            <a:endParaRPr lang="en-US" sz="1600" dirty="0"/>
          </a:p>
          <a:p>
            <a:pPr>
              <a:buClr>
                <a:srgbClr val="007AC3"/>
              </a:buClr>
            </a:pPr>
            <a:r>
              <a:rPr lang="en-US" sz="1600" dirty="0" smtClean="0"/>
              <a:t>Can be anti-fungus treated</a:t>
            </a:r>
          </a:p>
          <a:p>
            <a:endParaRPr lang="en-US" sz="1600" dirty="0"/>
          </a:p>
        </p:txBody>
      </p:sp>
      <p:pic>
        <p:nvPicPr>
          <p:cNvPr id="5" name="Picture 22" descr="HPIM15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132856"/>
            <a:ext cx="3255040" cy="4361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2" name="Picture 4" descr="F:\Common documents\Marketing\Photos\Cabinet box\Cabinet box in container\46EC0004_h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87"/>
          <a:stretch/>
        </p:blipFill>
        <p:spPr bwMode="auto">
          <a:xfrm>
            <a:off x="6997432" y="2127169"/>
            <a:ext cx="1967056" cy="15157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Common documents\Marketing\Photos\Cabinet box\P1010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r="6350" b="7762"/>
          <a:stretch/>
        </p:blipFill>
        <p:spPr bwMode="auto">
          <a:xfrm>
            <a:off x="6997432" y="3725302"/>
            <a:ext cx="1967056" cy="2768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83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err="1" smtClean="0"/>
              <a:t>Shelving</a:t>
            </a:r>
            <a:r>
              <a:rPr lang="da-DK" sz="3200" dirty="0" smtClean="0"/>
              <a:t> </a:t>
            </a:r>
            <a:r>
              <a:rPr lang="da-DK" sz="3200" dirty="0" err="1" smtClean="0"/>
              <a:t>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3538736" cy="4525963"/>
          </a:xfrm>
        </p:spPr>
        <p:txBody>
          <a:bodyPr/>
          <a:lstStyle/>
          <a:p>
            <a:pPr defTabSz="273050">
              <a:buClr>
                <a:srgbClr val="007AC3"/>
              </a:buClr>
            </a:pPr>
            <a:r>
              <a:rPr lang="en-US" sz="1600" dirty="0" smtClean="0"/>
              <a:t>Shipped as a transport box and converted into shelves at arrival</a:t>
            </a:r>
          </a:p>
          <a:p>
            <a:pPr defTabSz="273050">
              <a:buClr>
                <a:srgbClr val="007AC3"/>
              </a:buClr>
            </a:pPr>
            <a:endParaRPr lang="en-US" sz="1600" dirty="0" smtClean="0"/>
          </a:p>
          <a:p>
            <a:pPr>
              <a:buClr>
                <a:srgbClr val="007AC3"/>
              </a:buClr>
            </a:pPr>
            <a:r>
              <a:rPr lang="en-US" sz="1600" dirty="0" smtClean="0"/>
              <a:t>Operational in 2 minutes on site</a:t>
            </a:r>
          </a:p>
          <a:p>
            <a:pPr>
              <a:buClr>
                <a:srgbClr val="007AC3"/>
              </a:buClr>
            </a:pPr>
            <a:endParaRPr lang="en-US" sz="1600" dirty="0" smtClean="0"/>
          </a:p>
          <a:p>
            <a:pPr>
              <a:buClr>
                <a:srgbClr val="007AC3"/>
              </a:buClr>
            </a:pPr>
            <a:r>
              <a:rPr lang="en-US" sz="1600" dirty="0" smtClean="0"/>
              <a:t>Organized from point of origin</a:t>
            </a:r>
          </a:p>
          <a:p>
            <a:pPr>
              <a:buClr>
                <a:srgbClr val="007AC3"/>
              </a:buClr>
            </a:pPr>
            <a:endParaRPr lang="en-US" sz="1600" dirty="0" smtClean="0"/>
          </a:p>
          <a:p>
            <a:pPr>
              <a:buClr>
                <a:srgbClr val="007AC3"/>
              </a:buClr>
            </a:pPr>
            <a:r>
              <a:rPr lang="en-US" sz="1600" dirty="0" smtClean="0"/>
              <a:t>Easy access</a:t>
            </a:r>
          </a:p>
          <a:p>
            <a:pPr>
              <a:buClr>
                <a:srgbClr val="007AC3"/>
              </a:buClr>
            </a:pPr>
            <a:endParaRPr lang="en-US" sz="1600" dirty="0" smtClean="0"/>
          </a:p>
          <a:p>
            <a:pPr>
              <a:buClr>
                <a:srgbClr val="007AC3"/>
              </a:buClr>
            </a:pPr>
            <a:r>
              <a:rPr lang="en-US" sz="1600" dirty="0" smtClean="0"/>
              <a:t>Stackable up to 15 tons</a:t>
            </a:r>
          </a:p>
          <a:p>
            <a:pPr>
              <a:buClr>
                <a:srgbClr val="007AC3"/>
              </a:buClr>
            </a:pPr>
            <a:endParaRPr lang="en-US" sz="1600" dirty="0" smtClean="0"/>
          </a:p>
          <a:p>
            <a:pPr>
              <a:buClr>
                <a:srgbClr val="007AC3"/>
              </a:buClr>
            </a:pPr>
            <a:r>
              <a:rPr lang="en-US" sz="1600" dirty="0" smtClean="0"/>
              <a:t>Custom designed</a:t>
            </a:r>
          </a:p>
          <a:p>
            <a:pPr>
              <a:buClr>
                <a:srgbClr val="007AC3"/>
              </a:buClr>
            </a:pPr>
            <a:endParaRPr lang="en-US" sz="1600" dirty="0" smtClean="0"/>
          </a:p>
          <a:p>
            <a:pPr>
              <a:buClr>
                <a:srgbClr val="007AC3"/>
              </a:buClr>
            </a:pPr>
            <a:r>
              <a:rPr lang="en-US" sz="1600" dirty="0" smtClean="0"/>
              <a:t>Front or top loading</a:t>
            </a:r>
          </a:p>
          <a:p>
            <a:endParaRPr lang="en-US" sz="1600" dirty="0"/>
          </a:p>
        </p:txBody>
      </p:sp>
      <p:pic>
        <p:nvPicPr>
          <p:cNvPr id="3074" name="Picture 2" descr="F:\Common documents\Marketing\Photos\Shelving\Shelving in use\Shirbrik - 0401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3" r="27225"/>
          <a:stretch/>
        </p:blipFill>
        <p:spPr bwMode="auto">
          <a:xfrm>
            <a:off x="3995936" y="1702077"/>
            <a:ext cx="2908896" cy="45879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Common documents\Marketing\Photos\Shelving\Shelf boxes - various types\P1010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18062" r="23339" b="10064"/>
          <a:stretch/>
        </p:blipFill>
        <p:spPr bwMode="auto">
          <a:xfrm>
            <a:off x="6980701" y="1700808"/>
            <a:ext cx="1803282" cy="15610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Common documents\Marketing\Photos\Shelving\Shelf boxes - various types\P1010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6" t="20904" r="23637" b="15991"/>
          <a:stretch/>
        </p:blipFill>
        <p:spPr bwMode="auto">
          <a:xfrm>
            <a:off x="6985589" y="3336919"/>
            <a:ext cx="1802352" cy="14652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Common documents\Marketing\Photos\Shelving\Shelf boxes - various types\P10100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4243" r="21620" b="18146"/>
          <a:stretch/>
        </p:blipFill>
        <p:spPr bwMode="auto">
          <a:xfrm>
            <a:off x="6985591" y="4856717"/>
            <a:ext cx="1802350" cy="1414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798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err="1" smtClean="0"/>
              <a:t>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2602632" cy="2869779"/>
          </a:xfrm>
        </p:spPr>
        <p:txBody>
          <a:bodyPr/>
          <a:lstStyle/>
          <a:p>
            <a:pPr>
              <a:buClr>
                <a:srgbClr val="007AC3"/>
              </a:buClr>
            </a:pPr>
            <a:r>
              <a:rPr lang="en-US" sz="1600" dirty="0"/>
              <a:t>Easier </a:t>
            </a:r>
            <a:r>
              <a:rPr lang="en-US" sz="1600" dirty="0" smtClean="0"/>
              <a:t>packing</a:t>
            </a:r>
          </a:p>
          <a:p>
            <a:pPr>
              <a:buClr>
                <a:srgbClr val="007AC3"/>
              </a:buClr>
            </a:pPr>
            <a:endParaRPr lang="en-US" sz="1600" dirty="0"/>
          </a:p>
          <a:p>
            <a:pPr>
              <a:buClr>
                <a:srgbClr val="007AC3"/>
              </a:buClr>
            </a:pPr>
            <a:r>
              <a:rPr lang="en-US" sz="1600" dirty="0"/>
              <a:t>Less </a:t>
            </a:r>
            <a:r>
              <a:rPr lang="en-US" sz="1600" dirty="0" smtClean="0"/>
              <a:t>damage</a:t>
            </a:r>
          </a:p>
          <a:p>
            <a:pPr>
              <a:buClr>
                <a:srgbClr val="007AC3"/>
              </a:buClr>
            </a:pPr>
            <a:endParaRPr lang="en-US" sz="1600" dirty="0"/>
          </a:p>
          <a:p>
            <a:pPr>
              <a:buClr>
                <a:srgbClr val="007AC3"/>
              </a:buClr>
            </a:pPr>
            <a:r>
              <a:rPr lang="en-US" sz="1600" dirty="0"/>
              <a:t>Easier </a:t>
            </a:r>
            <a:r>
              <a:rPr lang="en-US" sz="1600" dirty="0" smtClean="0"/>
              <a:t>logistics</a:t>
            </a:r>
          </a:p>
          <a:p>
            <a:pPr>
              <a:buClr>
                <a:srgbClr val="007AC3"/>
              </a:buClr>
            </a:pPr>
            <a:endParaRPr lang="en-US" sz="1600" dirty="0"/>
          </a:p>
          <a:p>
            <a:pPr>
              <a:buClr>
                <a:srgbClr val="007AC3"/>
              </a:buClr>
            </a:pPr>
            <a:r>
              <a:rPr lang="en-US" sz="1600" dirty="0" smtClean="0"/>
              <a:t>Stackable</a:t>
            </a:r>
          </a:p>
          <a:p>
            <a:pPr>
              <a:buClr>
                <a:srgbClr val="007AC3"/>
              </a:buClr>
            </a:pPr>
            <a:endParaRPr lang="en-US" sz="1600" dirty="0"/>
          </a:p>
          <a:p>
            <a:pPr>
              <a:buClr>
                <a:srgbClr val="007AC3"/>
              </a:buClr>
            </a:pPr>
            <a:r>
              <a:rPr lang="en-US" sz="1600" dirty="0"/>
              <a:t>Lower transport </a:t>
            </a:r>
            <a:r>
              <a:rPr lang="en-US" sz="1600" dirty="0" smtClean="0"/>
              <a:t>costs</a:t>
            </a:r>
          </a:p>
          <a:p>
            <a:endParaRPr lang="en-US" sz="16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61048"/>
            <a:ext cx="2678620" cy="200896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t="14441" r="13713"/>
          <a:stretch/>
        </p:blipFill>
        <p:spPr bwMode="auto">
          <a:xfrm>
            <a:off x="3190427" y="1700809"/>
            <a:ext cx="2692787" cy="201622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27" y="3861048"/>
            <a:ext cx="2677717" cy="200082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 t="18019"/>
          <a:stretch/>
        </p:blipFill>
        <p:spPr bwMode="auto">
          <a:xfrm>
            <a:off x="6016535" y="1700808"/>
            <a:ext cx="2674908" cy="201077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892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Purpose box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39341"/>
            <a:ext cx="5050904" cy="4525963"/>
          </a:xfrm>
        </p:spPr>
        <p:txBody>
          <a:bodyPr/>
          <a:lstStyle/>
          <a:p>
            <a:r>
              <a:rPr lang="en-US" sz="1600" dirty="0" smtClean="0"/>
              <a:t>Provide equipment and sanitary facilities in one shipment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 Saves on logistics handling and costs</a:t>
            </a:r>
          </a:p>
          <a:p>
            <a:endParaRPr lang="en-US" sz="1600" dirty="0" smtClean="0"/>
          </a:p>
          <a:p>
            <a:r>
              <a:rPr lang="en-US" sz="1600" dirty="0" smtClean="0"/>
              <a:t> Assembled in 5 minutes without special tools</a:t>
            </a:r>
          </a:p>
          <a:p>
            <a:endParaRPr lang="en-US" sz="1600" dirty="0" smtClean="0"/>
          </a:p>
          <a:p>
            <a:r>
              <a:rPr lang="en-US" sz="1600" dirty="0" smtClean="0"/>
              <a:t>Can be shipped flatpacked</a:t>
            </a:r>
          </a:p>
          <a:p>
            <a:endParaRPr lang="en-US" sz="1600" dirty="0" smtClean="0"/>
          </a:p>
          <a:p>
            <a:r>
              <a:rPr lang="en-US" sz="1600" dirty="0" smtClean="0"/>
              <a:t>Reduces the risk of spreading disease</a:t>
            </a:r>
          </a:p>
          <a:p>
            <a:endParaRPr lang="en-US" sz="1600" dirty="0" smtClean="0"/>
          </a:p>
          <a:p>
            <a:r>
              <a:rPr lang="en-US" sz="1600" dirty="0" smtClean="0"/>
              <a:t>The box dimensions are 1980 x 750 x 1154mm </a:t>
            </a:r>
          </a:p>
          <a:p>
            <a:pPr marL="400050" lvl="1" indent="0">
              <a:buNone/>
            </a:pPr>
            <a:r>
              <a:rPr lang="en-US" dirty="0" smtClean="0"/>
              <a:t>to optimize transport by air or sea</a:t>
            </a:r>
          </a:p>
          <a:p>
            <a:pPr eaLnBrk="0" hangingPunct="0">
              <a:buClr>
                <a:srgbClr val="056DB2"/>
              </a:buClr>
              <a:defRPr/>
            </a:pPr>
            <a:endParaRPr lang="en-US" sz="1600" dirty="0"/>
          </a:p>
        </p:txBody>
      </p:sp>
      <p:pic>
        <p:nvPicPr>
          <p:cNvPr id="8" name="Picture 5" descr="DP_01_JPG_LOW.jpg"/>
          <p:cNvPicPr>
            <a:picLocks noChangeAspect="1"/>
          </p:cNvPicPr>
          <p:nvPr/>
        </p:nvPicPr>
        <p:blipFill rotWithShape="1">
          <a:blip r:embed="rId2" cstate="print"/>
          <a:srcRect l="6977" t="12733" r="12732" b="8067"/>
          <a:stretch/>
        </p:blipFill>
        <p:spPr bwMode="auto">
          <a:xfrm>
            <a:off x="5197391" y="1700808"/>
            <a:ext cx="3320785" cy="25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05624"/>
            <a:ext cx="3384376" cy="23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602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Purpose </a:t>
            </a:r>
            <a:r>
              <a:rPr lang="en-US" dirty="0" smtClean="0"/>
              <a:t>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5554960" cy="2365723"/>
          </a:xfrm>
        </p:spPr>
        <p:txBody>
          <a:bodyPr>
            <a:normAutofit/>
          </a:bodyPr>
          <a:lstStyle/>
          <a:p>
            <a:pPr eaLnBrk="0" hangingPunct="0">
              <a:buClr>
                <a:srgbClr val="056DB2"/>
              </a:buClr>
              <a:defRPr/>
            </a:pPr>
            <a:r>
              <a:rPr lang="en-US" sz="1600" dirty="0" smtClean="0"/>
              <a:t>Functions as both a transport box and a latrine</a:t>
            </a:r>
          </a:p>
          <a:p>
            <a:pPr eaLnBrk="0" hangingPunct="0">
              <a:buClr>
                <a:srgbClr val="056DB2"/>
              </a:buClr>
              <a:defRPr/>
            </a:pPr>
            <a:endParaRPr lang="en-US" sz="1600" dirty="0" smtClean="0"/>
          </a:p>
          <a:p>
            <a:pPr eaLnBrk="0" hangingPunct="0">
              <a:buClr>
                <a:srgbClr val="056DB2"/>
              </a:buClr>
              <a:defRPr/>
            </a:pPr>
            <a:r>
              <a:rPr lang="en-US" sz="1600" dirty="0" smtClean="0"/>
              <a:t>Various toilet configurations are available</a:t>
            </a:r>
          </a:p>
          <a:p>
            <a:pPr eaLnBrk="0" hangingPunct="0">
              <a:buClr>
                <a:srgbClr val="056DB2"/>
              </a:buClr>
              <a:defRPr/>
            </a:pPr>
            <a:endParaRPr lang="en-US" sz="1600" dirty="0" smtClean="0"/>
          </a:p>
          <a:p>
            <a:pPr eaLnBrk="0" hangingPunct="0">
              <a:buClr>
                <a:srgbClr val="056DB2"/>
              </a:buClr>
              <a:defRPr/>
            </a:pPr>
            <a:r>
              <a:rPr lang="en-US" sz="1600" dirty="0" smtClean="0"/>
              <a:t>The door can lock from the inside</a:t>
            </a:r>
          </a:p>
          <a:p>
            <a:pPr eaLnBrk="0" hangingPunct="0">
              <a:buClr>
                <a:srgbClr val="056DB2"/>
              </a:buClr>
              <a:defRPr/>
            </a:pPr>
            <a:endParaRPr lang="en-US" sz="1600" dirty="0" smtClean="0"/>
          </a:p>
          <a:p>
            <a:r>
              <a:rPr lang="en-US" sz="1600" dirty="0" smtClean="0"/>
              <a:t>Provides sanitation and privacy</a:t>
            </a:r>
          </a:p>
          <a:p>
            <a:endParaRPr lang="en-US" dirty="0"/>
          </a:p>
        </p:txBody>
      </p:sp>
      <p:pic>
        <p:nvPicPr>
          <p:cNvPr id="2050" name="Picture 2" descr="F:\Common documents\Marketing\Boxes\Box type\DP box\Pacto 012_1_edited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67" y="4284685"/>
            <a:ext cx="1447113" cy="2312667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Common documents\Marketing\Boxes\Box type\DP box\DP Box\Norwegian toilet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4119" r="11720" b="4119"/>
          <a:stretch/>
        </p:blipFill>
        <p:spPr bwMode="auto">
          <a:xfrm>
            <a:off x="2188783" y="4277821"/>
            <a:ext cx="1447113" cy="2312667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Common documents\Marketing\Boxes\Box type\DP box\Platfor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10" y="4284684"/>
            <a:ext cx="1537202" cy="230580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Common documents\Marketing\Photos\DP box\Product pictures\0589_dp_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7340" r="15624" b="9801"/>
          <a:stretch/>
        </p:blipFill>
        <p:spPr bwMode="auto">
          <a:xfrm>
            <a:off x="5436096" y="1817319"/>
            <a:ext cx="3355848" cy="477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863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Flooring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4114800" cy="4525963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7AC3"/>
              </a:buClr>
            </a:pPr>
            <a:r>
              <a:rPr lang="en-GB" sz="1600" dirty="0" smtClean="0"/>
              <a:t>Very stable </a:t>
            </a:r>
            <a:r>
              <a:rPr lang="en-GB" sz="1600" dirty="0"/>
              <a:t>and sturdy </a:t>
            </a:r>
            <a:r>
              <a:rPr lang="en-GB" sz="1600" dirty="0" smtClean="0"/>
              <a:t>construction </a:t>
            </a:r>
          </a:p>
          <a:p>
            <a:pPr>
              <a:lnSpc>
                <a:spcPct val="90000"/>
              </a:lnSpc>
              <a:buClr>
                <a:srgbClr val="007AC3"/>
              </a:buClr>
            </a:pPr>
            <a:endParaRPr lang="en-GB" sz="1600" dirty="0" smtClean="0"/>
          </a:p>
          <a:p>
            <a:pPr>
              <a:lnSpc>
                <a:spcPct val="90000"/>
              </a:lnSpc>
              <a:buClr>
                <a:srgbClr val="007AC3"/>
              </a:buClr>
            </a:pPr>
            <a:r>
              <a:rPr lang="en-GB" sz="1600" dirty="0" smtClean="0"/>
              <a:t>Raised above </a:t>
            </a:r>
            <a:r>
              <a:rPr lang="en-GB" sz="1600" dirty="0"/>
              <a:t>the ground</a:t>
            </a:r>
          </a:p>
          <a:p>
            <a:pPr>
              <a:lnSpc>
                <a:spcPct val="90000"/>
              </a:lnSpc>
              <a:buClr>
                <a:srgbClr val="007AC3"/>
              </a:buClr>
            </a:pPr>
            <a:endParaRPr lang="en-GB" sz="1600" dirty="0" smtClean="0"/>
          </a:p>
          <a:p>
            <a:pPr>
              <a:lnSpc>
                <a:spcPct val="90000"/>
              </a:lnSpc>
              <a:buClr>
                <a:srgbClr val="007AC3"/>
              </a:buClr>
            </a:pPr>
            <a:r>
              <a:rPr lang="en-GB" sz="1600" dirty="0" smtClean="0"/>
              <a:t>Fast and easy assembly</a:t>
            </a:r>
          </a:p>
          <a:p>
            <a:pPr>
              <a:lnSpc>
                <a:spcPct val="90000"/>
              </a:lnSpc>
              <a:buClr>
                <a:srgbClr val="007AC3"/>
              </a:buClr>
            </a:pPr>
            <a:endParaRPr lang="en-GB" sz="1600" dirty="0"/>
          </a:p>
          <a:p>
            <a:pPr>
              <a:lnSpc>
                <a:spcPct val="90000"/>
              </a:lnSpc>
              <a:buClr>
                <a:srgbClr val="007AC3"/>
              </a:buClr>
            </a:pPr>
            <a:r>
              <a:rPr lang="en-GB" sz="1600" dirty="0"/>
              <a:t>The unique chamfering ensures a </a:t>
            </a:r>
            <a:r>
              <a:rPr lang="en-GB" sz="1600" dirty="0" smtClean="0"/>
              <a:t>   precise construction.</a:t>
            </a:r>
          </a:p>
          <a:p>
            <a:pPr>
              <a:lnSpc>
                <a:spcPct val="90000"/>
              </a:lnSpc>
              <a:buClr>
                <a:srgbClr val="007AC3"/>
              </a:buClr>
            </a:pPr>
            <a:endParaRPr lang="en-GB" sz="1600" dirty="0"/>
          </a:p>
        </p:txBody>
      </p:sp>
      <p:pic>
        <p:nvPicPr>
          <p:cNvPr id="5" name="Picture 7" descr="Flooring 002"/>
          <p:cNvPicPr>
            <a:picLocks noChangeAspect="1" noChangeArrowheads="1"/>
          </p:cNvPicPr>
          <p:nvPr/>
        </p:nvPicPr>
        <p:blipFill rotWithShape="1">
          <a:blip r:embed="rId2" cstate="print"/>
          <a:srcRect t="26487"/>
          <a:stretch/>
        </p:blipFill>
        <p:spPr>
          <a:xfrm>
            <a:off x="2267744" y="4156220"/>
            <a:ext cx="3088062" cy="188067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6" name="Picture 8" descr="Flooring DK 007"/>
          <p:cNvPicPr>
            <a:picLocks noChangeAspect="1" noChangeArrowheads="1"/>
          </p:cNvPicPr>
          <p:nvPr/>
        </p:nvPicPr>
        <p:blipFill rotWithShape="1">
          <a:blip r:embed="rId3" cstate="print"/>
          <a:srcRect t="27059"/>
          <a:stretch/>
        </p:blipFill>
        <p:spPr>
          <a:xfrm>
            <a:off x="5580112" y="4163361"/>
            <a:ext cx="3088061" cy="186639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6147" name="Picture 3" descr="F:\Common documents\Marketing\Photos\Flooring\floori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17552" r="10848" b="7299"/>
          <a:stretch/>
        </p:blipFill>
        <p:spPr bwMode="auto">
          <a:xfrm>
            <a:off x="5580112" y="1628800"/>
            <a:ext cx="3088062" cy="234077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632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and beverages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4618856" cy="4525963"/>
          </a:xfrm>
        </p:spPr>
        <p:txBody>
          <a:bodyPr/>
          <a:lstStyle/>
          <a:p>
            <a:r>
              <a:rPr lang="en-US" sz="1600" dirty="0" smtClean="0"/>
              <a:t>Boxes for liquid can hold up to 3000 liters</a:t>
            </a:r>
          </a:p>
          <a:p>
            <a:endParaRPr lang="en-US" sz="1600" dirty="0"/>
          </a:p>
          <a:p>
            <a:r>
              <a:rPr lang="en-US" sz="1600" dirty="0" smtClean="0"/>
              <a:t>Boxes for food transport and storage</a:t>
            </a:r>
          </a:p>
          <a:p>
            <a:endParaRPr lang="en-US" sz="1600" dirty="0"/>
          </a:p>
          <a:p>
            <a:r>
              <a:rPr lang="en-US" sz="1600" dirty="0" smtClean="0"/>
              <a:t>The boxes can be dropped from a helicopter</a:t>
            </a:r>
          </a:p>
          <a:p>
            <a:endParaRPr lang="en-US" sz="1600" dirty="0"/>
          </a:p>
          <a:p>
            <a:r>
              <a:rPr lang="da-DK" sz="1600" dirty="0" err="1" smtClean="0"/>
              <a:t>Emptied</a:t>
            </a:r>
            <a:r>
              <a:rPr lang="da-DK" sz="1600" dirty="0" smtClean="0"/>
              <a:t> </a:t>
            </a:r>
            <a:r>
              <a:rPr lang="da-DK" sz="1600" dirty="0" err="1" smtClean="0"/>
              <a:t>boxes</a:t>
            </a:r>
            <a:r>
              <a:rPr lang="da-DK" sz="1600" dirty="0" smtClean="0"/>
              <a:t> </a:t>
            </a:r>
            <a:r>
              <a:rPr lang="da-DK" sz="1600" dirty="0" err="1"/>
              <a:t>can</a:t>
            </a:r>
            <a:r>
              <a:rPr lang="da-DK" sz="1600" dirty="0"/>
              <a:t> </a:t>
            </a:r>
            <a:r>
              <a:rPr lang="da-DK" sz="1600" dirty="0" err="1"/>
              <a:t>be</a:t>
            </a:r>
            <a:r>
              <a:rPr lang="da-DK" sz="1600" dirty="0"/>
              <a:t> </a:t>
            </a:r>
            <a:r>
              <a:rPr lang="da-DK" sz="1600" dirty="0" err="1"/>
              <a:t>used</a:t>
            </a:r>
            <a:r>
              <a:rPr lang="da-DK" sz="1600" dirty="0"/>
              <a:t> for </a:t>
            </a:r>
            <a:r>
              <a:rPr lang="da-DK" sz="1600" dirty="0" err="1"/>
              <a:t>storage</a:t>
            </a:r>
            <a:r>
              <a:rPr lang="da-DK" sz="1600" dirty="0"/>
              <a:t> or flatpacked and </a:t>
            </a:r>
            <a:r>
              <a:rPr lang="da-DK" sz="1600" dirty="0" err="1" smtClean="0"/>
              <a:t>stacked</a:t>
            </a:r>
            <a:endParaRPr lang="da-DK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2051" name="Picture 3" descr="F:\Common documents\Marketing\Photos\Food\07 12 07 FarSide Marketing 1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76" y="4149082"/>
            <a:ext cx="3263580" cy="244822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Common documents\Marketing\Photos\Arhus oil\Filling at Maritex\1._008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r="8519" b="3163"/>
          <a:stretch/>
        </p:blipFill>
        <p:spPr bwMode="auto">
          <a:xfrm>
            <a:off x="5459276" y="1556792"/>
            <a:ext cx="3263580" cy="244822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Common documents\Marketing\Photos\Arhus oil\Filling at Maritex\1._022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" t="2465" r="5588" b="243"/>
          <a:stretch/>
        </p:blipFill>
        <p:spPr bwMode="auto">
          <a:xfrm>
            <a:off x="1952893" y="4149082"/>
            <a:ext cx="3354423" cy="244822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05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4546848" cy="200568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Emptied Clip-Lok boxes can be used for many different purposes, for example: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smtClean="0"/>
              <a:t>Check-in terminal</a:t>
            </a:r>
          </a:p>
          <a:p>
            <a:endParaRPr lang="en-US" sz="1600" dirty="0"/>
          </a:p>
          <a:p>
            <a:r>
              <a:rPr lang="en-US" sz="1600" dirty="0" smtClean="0"/>
              <a:t>Operating table</a:t>
            </a:r>
            <a:endParaRPr lang="en-US" sz="1600" dirty="0"/>
          </a:p>
        </p:txBody>
      </p:sp>
      <p:pic>
        <p:nvPicPr>
          <p:cNvPr id="4" name="Picture 9" descr="Hospital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8475" y="4137620"/>
            <a:ext cx="3087621" cy="231571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2" descr="Flygtninge ankom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628800"/>
            <a:ext cx="3087621" cy="231571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103-0307_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126200"/>
            <a:ext cx="3087621" cy="231571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2317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Equipment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r="17520" b="8231"/>
          <a:stretch>
            <a:fillRect/>
          </a:stretch>
        </p:blipFill>
        <p:spPr bwMode="auto">
          <a:xfrm>
            <a:off x="599253" y="3212976"/>
            <a:ext cx="3900739" cy="292555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7" t="8333" r="1428"/>
          <a:stretch/>
        </p:blipFill>
        <p:spPr bwMode="auto">
          <a:xfrm>
            <a:off x="4716016" y="3212976"/>
            <a:ext cx="3821763" cy="292555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340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AC-M7 </a:t>
            </a:r>
            <a:r>
              <a:rPr lang="en-US" sz="3200" dirty="0" smtClean="0"/>
              <a:t>air conditioner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5122912" cy="3661867"/>
          </a:xfrm>
        </p:spPr>
        <p:txBody>
          <a:bodyPr/>
          <a:lstStyle/>
          <a:p>
            <a:r>
              <a:rPr lang="en-GB" sz="1600" dirty="0"/>
              <a:t>Ramps provide easy loading of the A/C</a:t>
            </a:r>
          </a:p>
          <a:p>
            <a:endParaRPr lang="en-US" sz="1600" dirty="0" smtClean="0"/>
          </a:p>
          <a:p>
            <a:r>
              <a:rPr lang="en-GB" sz="1600" dirty="0"/>
              <a:t>Ramps and spare clips are integrated in the box</a:t>
            </a:r>
          </a:p>
          <a:p>
            <a:endParaRPr lang="en-US" sz="1600" dirty="0" smtClean="0"/>
          </a:p>
          <a:p>
            <a:r>
              <a:rPr lang="en-GB" sz="1600" dirty="0" smtClean="0"/>
              <a:t>A clip removal </a:t>
            </a:r>
            <a:r>
              <a:rPr lang="en-GB" sz="1600" dirty="0"/>
              <a:t>tool </a:t>
            </a:r>
            <a:r>
              <a:rPr lang="en-GB" sz="1600" dirty="0" smtClean="0"/>
              <a:t>is integrated </a:t>
            </a:r>
            <a:r>
              <a:rPr lang="en-GB" sz="1600" dirty="0"/>
              <a:t>in </a:t>
            </a:r>
            <a:r>
              <a:rPr lang="en-GB" sz="1600" dirty="0" smtClean="0"/>
              <a:t>the pallet </a:t>
            </a:r>
            <a:r>
              <a:rPr lang="en-GB" sz="1600" dirty="0"/>
              <a:t>base</a:t>
            </a:r>
          </a:p>
          <a:p>
            <a:endParaRPr lang="en-US" sz="1600" dirty="0" smtClean="0"/>
          </a:p>
          <a:p>
            <a:r>
              <a:rPr lang="en-GB" sz="1600" dirty="0"/>
              <a:t>When collapsed the box takes a minimum of space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Increased protection against dust, sand and rain</a:t>
            </a:r>
          </a:p>
          <a:p>
            <a:endParaRPr lang="en-US" sz="1600" dirty="0" smtClean="0"/>
          </a:p>
          <a:p>
            <a:r>
              <a:rPr lang="en-US" sz="1600" dirty="0"/>
              <a:t>Dimensions (mm</a:t>
            </a:r>
            <a:r>
              <a:rPr lang="en-US" sz="1600" dirty="0" smtClean="0"/>
              <a:t>)</a:t>
            </a:r>
          </a:p>
          <a:p>
            <a:pPr marL="0" indent="0">
              <a:buNone/>
            </a:pPr>
            <a:r>
              <a:rPr lang="en-US" sz="1600" dirty="0" smtClean="0"/>
              <a:t>      </a:t>
            </a:r>
            <a:r>
              <a:rPr lang="en-US" sz="1600" dirty="0"/>
              <a:t>998 x 800 x 1357</a:t>
            </a:r>
          </a:p>
          <a:p>
            <a:endParaRPr lang="en-US" sz="1600" dirty="0"/>
          </a:p>
        </p:txBody>
      </p:sp>
      <p:pic>
        <p:nvPicPr>
          <p:cNvPr id="3074" name="Picture 2" descr="F:\Common documents\Marketing\Photos\Dantherm\AC-M7\P101001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41507"/>
            <a:ext cx="2937038" cy="213849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23" y="4441507"/>
            <a:ext cx="2849886" cy="213788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844" y="2006306"/>
            <a:ext cx="2856126" cy="228679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520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segments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6779096" cy="4525963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r>
              <a:rPr lang="en-US" dirty="0" smtClean="0"/>
              <a:t>Defense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4"/>
            <a:r>
              <a:rPr lang="en-US" sz="1600" dirty="0" smtClean="0"/>
              <a:t>Automotive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7"/>
            <a:endParaRPr lang="en-US" dirty="0" smtClean="0"/>
          </a:p>
          <a:p>
            <a:pPr lvl="8">
              <a:buClr>
                <a:srgbClr val="007AC3"/>
              </a:buClr>
              <a:buSzPct val="150000"/>
              <a:buFont typeface="Wingdings" pitchFamily="2" charset="2"/>
              <a:buChar char="§"/>
            </a:pPr>
            <a:r>
              <a:rPr lang="en-US" sz="1600" dirty="0" smtClean="0"/>
              <a:t>Aeronautics</a:t>
            </a:r>
            <a:endParaRPr lang="en-US" sz="1600" dirty="0"/>
          </a:p>
        </p:txBody>
      </p:sp>
      <p:pic>
        <p:nvPicPr>
          <p:cNvPr id="6" name="Picture 3" descr="missiles_3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788" y="1556767"/>
            <a:ext cx="2208212" cy="18002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5" descr="2691_Valtra_side_panel_LR.jpg"/>
          <p:cNvPicPr>
            <a:picLocks noChangeAspect="1"/>
          </p:cNvPicPr>
          <p:nvPr/>
        </p:nvPicPr>
        <p:blipFill rotWithShape="1">
          <a:blip r:embed="rId3" cstate="print"/>
          <a:srcRect t="19729" r="7954" b="8992"/>
          <a:stretch/>
        </p:blipFill>
        <p:spPr bwMode="auto">
          <a:xfrm>
            <a:off x="3779912" y="3380968"/>
            <a:ext cx="2542540" cy="192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Airbus.gif"/>
          <p:cNvPicPr>
            <a:picLocks noChangeAspect="1"/>
          </p:cNvPicPr>
          <p:nvPr/>
        </p:nvPicPr>
        <p:blipFill>
          <a:blip r:embed="rId4" cstate="print"/>
          <a:srcRect l="15050"/>
          <a:stretch>
            <a:fillRect/>
          </a:stretch>
        </p:blipFill>
        <p:spPr bwMode="auto">
          <a:xfrm>
            <a:off x="6369050" y="4786431"/>
            <a:ext cx="2295525" cy="18002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319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err="1" smtClean="0"/>
              <a:t>Autoclave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4834880" cy="3085803"/>
          </a:xfrm>
        </p:spPr>
        <p:txBody>
          <a:bodyPr/>
          <a:lstStyle/>
          <a:p>
            <a:r>
              <a:rPr lang="en-US" sz="1600" dirty="0"/>
              <a:t>Easier </a:t>
            </a:r>
            <a:r>
              <a:rPr lang="en-US" sz="1600" dirty="0" smtClean="0"/>
              <a:t>handling and improved logistics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Better protection against sand, dust and </a:t>
            </a:r>
            <a:r>
              <a:rPr lang="en-US" sz="1600" dirty="0" smtClean="0"/>
              <a:t>rain</a:t>
            </a:r>
          </a:p>
          <a:p>
            <a:endParaRPr lang="en-US" sz="1600" dirty="0"/>
          </a:p>
          <a:p>
            <a:r>
              <a:rPr lang="en-US" sz="1600" dirty="0"/>
              <a:t>Less </a:t>
            </a:r>
            <a:r>
              <a:rPr lang="en-US" sz="1600" dirty="0" smtClean="0"/>
              <a:t>damage</a:t>
            </a:r>
          </a:p>
          <a:p>
            <a:endParaRPr lang="en-US" sz="1600" dirty="0"/>
          </a:p>
          <a:p>
            <a:r>
              <a:rPr lang="en-US" sz="1600" dirty="0"/>
              <a:t>Lower transport </a:t>
            </a:r>
            <a:r>
              <a:rPr lang="en-US" sz="1600" dirty="0" smtClean="0"/>
              <a:t>costs</a:t>
            </a:r>
          </a:p>
          <a:p>
            <a:endParaRPr lang="en-US" sz="1600" dirty="0"/>
          </a:p>
          <a:p>
            <a:r>
              <a:rPr lang="en-US" sz="1600" dirty="0" smtClean="0"/>
              <a:t>Stackable</a:t>
            </a:r>
          </a:p>
          <a:p>
            <a:endParaRPr lang="en-US" sz="1600" dirty="0"/>
          </a:p>
        </p:txBody>
      </p:sp>
      <p:pic>
        <p:nvPicPr>
          <p:cNvPr id="1026" name="Picture 2" descr="F:\Common documents\Marketing\Photos\Field Hospital\Autoclaver\PIC0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9" t="29402" r="19572" b="4374"/>
          <a:stretch/>
        </p:blipFill>
        <p:spPr bwMode="auto">
          <a:xfrm>
            <a:off x="5899008" y="4338784"/>
            <a:ext cx="2777448" cy="225856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Common documents\Marketing\Photos\Field Hospital\Autoclaver\Autoclaving.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7701" r="13925" b="8200"/>
          <a:stretch/>
        </p:blipFill>
        <p:spPr bwMode="auto">
          <a:xfrm>
            <a:off x="5896680" y="1962520"/>
            <a:ext cx="2779776" cy="225856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Common documents\Marketing\Photos\Field Hospital\Autoclaver\PIC000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9" t="25900" r="15800"/>
          <a:stretch/>
        </p:blipFill>
        <p:spPr bwMode="auto">
          <a:xfrm>
            <a:off x="2987824" y="4338784"/>
            <a:ext cx="2779776" cy="225856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535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VA-M40</a:t>
            </a:r>
            <a:r>
              <a:rPr lang="en-US" sz="3200" dirty="0"/>
              <a:t> </a:t>
            </a:r>
            <a:r>
              <a:rPr lang="en-US" sz="3200" dirty="0" smtClean="0"/>
              <a:t>heating </a:t>
            </a:r>
            <a:r>
              <a:rPr lang="en-US" sz="3200" dirty="0"/>
              <a:t>unit on </a:t>
            </a:r>
            <a:r>
              <a:rPr lang="en-US" sz="3200" dirty="0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4978896" cy="4237931"/>
          </a:xfrm>
        </p:spPr>
        <p:txBody>
          <a:bodyPr/>
          <a:lstStyle/>
          <a:p>
            <a:r>
              <a:rPr lang="en-US" sz="1600" dirty="0"/>
              <a:t>Easier handling and improved logistics</a:t>
            </a:r>
          </a:p>
          <a:p>
            <a:endParaRPr lang="en-US" sz="1600" dirty="0"/>
          </a:p>
          <a:p>
            <a:r>
              <a:rPr lang="en-US" sz="1600" dirty="0"/>
              <a:t>Better protection against sand, dust and rain</a:t>
            </a:r>
          </a:p>
          <a:p>
            <a:endParaRPr lang="en-US" sz="1600" dirty="0"/>
          </a:p>
          <a:p>
            <a:r>
              <a:rPr lang="en-US" sz="1600" dirty="0"/>
              <a:t>Less damage</a:t>
            </a:r>
          </a:p>
          <a:p>
            <a:endParaRPr lang="en-US" sz="1600" dirty="0"/>
          </a:p>
          <a:p>
            <a:r>
              <a:rPr lang="en-US" sz="1600" dirty="0"/>
              <a:t>Stackable</a:t>
            </a:r>
          </a:p>
          <a:p>
            <a:endParaRPr lang="en-US" sz="1600" dirty="0"/>
          </a:p>
          <a:p>
            <a:r>
              <a:rPr lang="en-US" sz="1600" dirty="0"/>
              <a:t>Lower transport costs</a:t>
            </a:r>
          </a:p>
          <a:p>
            <a:endParaRPr lang="en-US" sz="1600" dirty="0" smtClean="0"/>
          </a:p>
          <a:p>
            <a:r>
              <a:rPr lang="en-GB" sz="1600" dirty="0"/>
              <a:t>A clip removal tool is integrated in the pallet base</a:t>
            </a:r>
          </a:p>
          <a:p>
            <a:endParaRPr lang="en-US" sz="1400" dirty="0"/>
          </a:p>
          <a:p>
            <a:r>
              <a:rPr lang="en-US" sz="1600" dirty="0"/>
              <a:t>Dimensions (mm) 1600 x 750 x 1000</a:t>
            </a:r>
          </a:p>
          <a:p>
            <a:endParaRPr lang="en-US" sz="1600" dirty="0"/>
          </a:p>
        </p:txBody>
      </p:sp>
      <p:pic>
        <p:nvPicPr>
          <p:cNvPr id="1026" name="Picture 2" descr="F:\Common documents\Marketing\Photos\VA-M 40\VA-M 40 002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r="18054"/>
          <a:stretch/>
        </p:blipFill>
        <p:spPr bwMode="auto">
          <a:xfrm>
            <a:off x="5586975" y="1803006"/>
            <a:ext cx="3089481" cy="407426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595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Explosives and weapons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3826768" cy="2293715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Clip-Lok boxes have obtained United </a:t>
            </a:r>
            <a:r>
              <a:rPr lang="en-US" sz="1600" dirty="0"/>
              <a:t>Nations approval for the transport of </a:t>
            </a:r>
            <a:r>
              <a:rPr lang="en-US" sz="1600" dirty="0" smtClean="0"/>
              <a:t>dangerous and hazardous goods. 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600" dirty="0" smtClean="0"/>
              <a:t>High packing density</a:t>
            </a:r>
          </a:p>
          <a:p>
            <a:endParaRPr lang="en-US" sz="800" dirty="0" smtClean="0"/>
          </a:p>
          <a:p>
            <a:r>
              <a:rPr lang="en-US" sz="1600" dirty="0" smtClean="0"/>
              <a:t>Very secure and reliable reusable packaging</a:t>
            </a:r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r="9627" b="8672"/>
          <a:stretch/>
        </p:blipFill>
        <p:spPr bwMode="auto">
          <a:xfrm>
            <a:off x="6694908" y="4077071"/>
            <a:ext cx="1970635" cy="266429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F:\Common documents\Marketing\Photos\JSS\JSS002 Retrograde rifle box\Retrograde rifle 5 small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r="17785"/>
          <a:stretch/>
        </p:blipFill>
        <p:spPr bwMode="auto">
          <a:xfrm>
            <a:off x="6585687" y="1844824"/>
            <a:ext cx="2079856" cy="203187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Common documents\Marketing\Photos\Web pictures\Military\Defence\Armed Forces\P7060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6917" r="189"/>
          <a:stretch/>
        </p:blipFill>
        <p:spPr bwMode="auto">
          <a:xfrm>
            <a:off x="539552" y="4077072"/>
            <a:ext cx="2066318" cy="266429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1" t="2898"/>
          <a:stretch/>
        </p:blipFill>
        <p:spPr bwMode="auto">
          <a:xfrm>
            <a:off x="4785440" y="4077072"/>
            <a:ext cx="1802784" cy="266429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1991025" cy="266429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F:\Common documents\Marketing\Photos\Saab\Saab Bofors Underwater system\2004-09-01\Torpedo box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6238" r="13226"/>
          <a:stretch/>
        </p:blipFill>
        <p:spPr bwMode="auto">
          <a:xfrm>
            <a:off x="4139952" y="1844824"/>
            <a:ext cx="2300673" cy="203187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470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Sensitive cargo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4624" y="1569360"/>
            <a:ext cx="4258816" cy="3011767"/>
          </a:xfrm>
        </p:spPr>
        <p:txBody>
          <a:bodyPr/>
          <a:lstStyle/>
          <a:p>
            <a:pPr lvl="0"/>
            <a:r>
              <a:rPr lang="en-US" dirty="0"/>
              <a:t>Safely packed to protect surfaces</a:t>
            </a:r>
            <a:endParaRPr lang="da-DK" dirty="0"/>
          </a:p>
          <a:p>
            <a:pPr lvl="0"/>
            <a:endParaRPr lang="en-US" dirty="0" smtClean="0"/>
          </a:p>
          <a:p>
            <a:r>
              <a:rPr lang="en-US" dirty="0"/>
              <a:t>Custom dunnage for maximum packing </a:t>
            </a:r>
            <a:r>
              <a:rPr lang="en-US" dirty="0" smtClean="0"/>
              <a:t>density</a:t>
            </a:r>
          </a:p>
          <a:p>
            <a:endParaRPr lang="en-US" dirty="0" smtClean="0"/>
          </a:p>
          <a:p>
            <a:r>
              <a:rPr lang="en-US" dirty="0"/>
              <a:t>The cargo can be placed in several </a:t>
            </a:r>
            <a:r>
              <a:rPr lang="en-US" dirty="0" smtClean="0"/>
              <a:t>layers</a:t>
            </a:r>
            <a:endParaRPr lang="en-US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Easy </a:t>
            </a:r>
            <a:r>
              <a:rPr lang="en-US" dirty="0"/>
              <a:t>access </a:t>
            </a:r>
            <a:r>
              <a:rPr lang="en-US" dirty="0" smtClean="0"/>
              <a:t>and handling</a:t>
            </a:r>
            <a:endParaRPr lang="da-DK" dirty="0"/>
          </a:p>
          <a:p>
            <a:endParaRPr lang="da-DK" dirty="0"/>
          </a:p>
        </p:txBody>
      </p:sp>
      <p:pic>
        <p:nvPicPr>
          <p:cNvPr id="3074" name="Picture 2" descr="F:\Common documents\Marketing\Powerpoint pres\General presentation - DRAFT\Photos for new pres\Helicopter rotorblade\Rotorblade box half op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76" y="1586553"/>
            <a:ext cx="3460463" cy="2994575"/>
          </a:xfrm>
          <a:prstGeom prst="rect">
            <a:avLst/>
          </a:prstGeom>
          <a:noFill/>
          <a:ln w="63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F:\Common documents\Marketing\Photos\A Military\GPV\AIMX-missile\AIMX-missi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3535" b="13659"/>
          <a:stretch/>
        </p:blipFill>
        <p:spPr bwMode="auto">
          <a:xfrm>
            <a:off x="5175472" y="4711540"/>
            <a:ext cx="3460463" cy="1836627"/>
          </a:xfrm>
          <a:prstGeom prst="rect">
            <a:avLst/>
          </a:prstGeom>
          <a:noFill/>
          <a:ln w="63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Common documents\Marketing\Powerpoint pres\General presentation - DRAFT\Photos for new pres\Rifle box\IMG_30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7" b="9341"/>
          <a:stretch/>
        </p:blipFill>
        <p:spPr bwMode="auto">
          <a:xfrm>
            <a:off x="1547664" y="4711540"/>
            <a:ext cx="3514648" cy="183282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731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purpose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5035320" cy="8535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Together with several organizations, Clip-Lok has developed a variety of special multi-functional boxes.</a:t>
            </a:r>
          </a:p>
        </p:txBody>
      </p:sp>
      <p:pic>
        <p:nvPicPr>
          <p:cNvPr id="5" name="Picture 4" descr="DP_03_JPEG.jpg"/>
          <p:cNvPicPr>
            <a:picLocks noChangeAspect="1"/>
          </p:cNvPicPr>
          <p:nvPr/>
        </p:nvPicPr>
        <p:blipFill rotWithShape="1">
          <a:blip r:embed="rId2"/>
          <a:srcRect l="15497" t="3712" r="14141" b="5929"/>
          <a:stretch/>
        </p:blipFill>
        <p:spPr bwMode="auto">
          <a:xfrm>
            <a:off x="5660504" y="1787514"/>
            <a:ext cx="3231976" cy="48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abinet_open_resized.gif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90" t="10442" r="20198"/>
          <a:stretch/>
        </p:blipFill>
        <p:spPr bwMode="auto">
          <a:xfrm>
            <a:off x="3419872" y="3654764"/>
            <a:ext cx="2304256" cy="301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Shelfes_0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027" y="3140968"/>
            <a:ext cx="2855845" cy="300945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0890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562403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Boxes </a:t>
            </a:r>
            <a:r>
              <a:rPr lang="en-US" sz="1600" dirty="0" smtClean="0"/>
              <a:t>used by </a:t>
            </a:r>
            <a:r>
              <a:rPr lang="en-US" sz="1600" dirty="0"/>
              <a:t>rescue </a:t>
            </a:r>
            <a:r>
              <a:rPr lang="en-US" sz="1600" dirty="0" smtClean="0"/>
              <a:t>units for </a:t>
            </a:r>
          </a:p>
          <a:p>
            <a:pPr marL="0" indent="0">
              <a:buNone/>
            </a:pPr>
            <a:r>
              <a:rPr lang="en-US" sz="1600" dirty="0" smtClean="0"/>
              <a:t>the transport of: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600" dirty="0" smtClean="0"/>
              <a:t>1. Refrigerators 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600" dirty="0" smtClean="0"/>
              <a:t>2. </a:t>
            </a:r>
            <a:r>
              <a:rPr lang="en-US" sz="1600" dirty="0"/>
              <a:t>Va-M40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600" dirty="0" smtClean="0"/>
              <a:t>3. </a:t>
            </a:r>
            <a:r>
              <a:rPr lang="en-US" sz="1600" dirty="0"/>
              <a:t>AC-M4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600" dirty="0" smtClean="0"/>
              <a:t>4. </a:t>
            </a:r>
            <a:r>
              <a:rPr lang="en-US" sz="1600" dirty="0"/>
              <a:t>Tents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600" dirty="0" smtClean="0"/>
              <a:t>5. </a:t>
            </a:r>
            <a:r>
              <a:rPr lang="en-US" sz="1600" dirty="0"/>
              <a:t>Tents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600" dirty="0" smtClean="0"/>
              <a:t>6. </a:t>
            </a:r>
            <a:r>
              <a:rPr lang="en-US" sz="1600" dirty="0"/>
              <a:t>Chairs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600" dirty="0" smtClean="0"/>
              <a:t>7. </a:t>
            </a:r>
            <a:r>
              <a:rPr lang="en-US" sz="1600" dirty="0"/>
              <a:t>Tables</a:t>
            </a:r>
          </a:p>
          <a:p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3635896" y="1700808"/>
            <a:ext cx="5028505" cy="4197333"/>
            <a:chOff x="3851920" y="2276873"/>
            <a:chExt cx="4884489" cy="383729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276873"/>
              <a:ext cx="4884489" cy="3837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08560" y="3284984"/>
              <a:ext cx="216024" cy="2308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1</a:t>
              </a:r>
              <a:endParaRPr lang="en-US" sz="9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95276" y="3944731"/>
              <a:ext cx="216024" cy="2308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5</a:t>
              </a:r>
              <a:endParaRPr lang="en-US" sz="9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73220" y="4374860"/>
              <a:ext cx="216024" cy="2308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6</a:t>
              </a:r>
              <a:endParaRPr lang="en-US" sz="9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27984" y="4831438"/>
              <a:ext cx="216024" cy="2308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</a:t>
              </a:r>
              <a:endParaRPr lang="en-US" sz="9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86152" y="5445224"/>
              <a:ext cx="216024" cy="2308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7</a:t>
              </a:r>
              <a:endParaRPr lang="en-US" sz="9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8304" y="4653136"/>
              <a:ext cx="216024" cy="2308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3</a:t>
              </a:r>
              <a:endParaRPr lang="en-US" sz="9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16316" y="3601068"/>
              <a:ext cx="216024" cy="2308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4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5566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Heavy loads</a:t>
            </a:r>
            <a:endParaRPr lang="en-US" dirty="0"/>
          </a:p>
        </p:txBody>
      </p:sp>
      <p:pic>
        <p:nvPicPr>
          <p:cNvPr id="4" name="Picture 2" descr="F:\Common documents\Marketing\Photos\Axles - Military\axles - clip-lok cont 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0"/>
          <a:stretch/>
        </p:blipFill>
        <p:spPr bwMode="auto">
          <a:xfrm>
            <a:off x="4499992" y="2852936"/>
            <a:ext cx="4278444" cy="3063819"/>
          </a:xfrm>
          <a:prstGeom prst="rect">
            <a:avLst/>
          </a:prstGeom>
          <a:noFill/>
          <a:ln w="63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Common documents\Marketing\Photos\Leopard 2 Triebwerk\080213\Powertr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4087495" cy="3063819"/>
          </a:xfrm>
          <a:prstGeom prst="rect">
            <a:avLst/>
          </a:prstGeom>
          <a:noFill/>
          <a:ln w="63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733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Leopard 2 </a:t>
            </a:r>
            <a:r>
              <a:rPr lang="en-US" dirty="0" err="1" smtClean="0"/>
              <a:t>Triebwerk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4906888" cy="4525963"/>
          </a:xfrm>
        </p:spPr>
        <p:txBody>
          <a:bodyPr/>
          <a:lstStyle/>
          <a:p>
            <a:r>
              <a:rPr lang="en-GB" sz="1600" dirty="0"/>
              <a:t>Designed for G-force 3,5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Reference: NSN </a:t>
            </a:r>
            <a:r>
              <a:rPr lang="en-GB" dirty="0" smtClean="0"/>
              <a:t>8145226178267</a:t>
            </a:r>
            <a:endParaRPr lang="en-US" dirty="0" smtClean="0"/>
          </a:p>
          <a:p>
            <a:endParaRPr lang="en-US" sz="1600" dirty="0"/>
          </a:p>
          <a:p>
            <a:r>
              <a:rPr lang="en-US" sz="1600" dirty="0" smtClean="0"/>
              <a:t>Net weight 7 tons</a:t>
            </a:r>
          </a:p>
          <a:p>
            <a:endParaRPr lang="en-US" sz="1600" dirty="0"/>
          </a:p>
          <a:p>
            <a:r>
              <a:rPr lang="en-US" sz="1600" dirty="0" smtClean="0"/>
              <a:t>Optimized handling</a:t>
            </a:r>
          </a:p>
          <a:p>
            <a:endParaRPr lang="en-US" sz="1600" dirty="0" smtClean="0"/>
          </a:p>
          <a:p>
            <a:r>
              <a:rPr lang="en-US" sz="1600" dirty="0" smtClean="0"/>
              <a:t>Can be stacked two high</a:t>
            </a:r>
          </a:p>
          <a:p>
            <a:endParaRPr lang="en-US" sz="1600" dirty="0" smtClean="0"/>
          </a:p>
          <a:p>
            <a:r>
              <a:rPr lang="en-US" sz="1600" dirty="0" smtClean="0"/>
              <a:t>Mounting blocks and rings for safe transport</a:t>
            </a:r>
          </a:p>
          <a:p>
            <a:endParaRPr lang="en-US" sz="1600" dirty="0" smtClean="0"/>
          </a:p>
          <a:p>
            <a:r>
              <a:rPr lang="en-US" sz="1600" dirty="0" smtClean="0"/>
              <a:t>Solid base and reinforced sides and top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806" y="1643063"/>
            <a:ext cx="3168650" cy="237648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7806" y="4164013"/>
            <a:ext cx="3168650" cy="2374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5416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Liquid bladder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4968552" cy="4525963"/>
          </a:xfrm>
        </p:spPr>
        <p:txBody>
          <a:bodyPr/>
          <a:lstStyle/>
          <a:p>
            <a:r>
              <a:rPr lang="en-US" sz="1600" dirty="0"/>
              <a:t>Puncture free </a:t>
            </a:r>
            <a:r>
              <a:rPr lang="en-US" sz="1600" dirty="0" smtClean="0"/>
              <a:t>box - no </a:t>
            </a:r>
            <a:r>
              <a:rPr lang="en-US" sz="1600" dirty="0"/>
              <a:t>nails, screws or </a:t>
            </a:r>
            <a:r>
              <a:rPr lang="en-US" sz="1600" dirty="0" smtClean="0"/>
              <a:t>staples</a:t>
            </a:r>
          </a:p>
          <a:p>
            <a:endParaRPr lang="en-GB" sz="1600" dirty="0"/>
          </a:p>
          <a:p>
            <a:r>
              <a:rPr lang="en-US" sz="1600" dirty="0"/>
              <a:t>Can withstand tough </a:t>
            </a:r>
            <a:r>
              <a:rPr lang="en-US" sz="1600" dirty="0" smtClean="0"/>
              <a:t>environments - </a:t>
            </a:r>
            <a:r>
              <a:rPr lang="en-US" sz="1600" dirty="0"/>
              <a:t>pressure, shock and </a:t>
            </a:r>
            <a:r>
              <a:rPr lang="en-US" sz="1600" dirty="0" smtClean="0"/>
              <a:t>impact</a:t>
            </a:r>
          </a:p>
          <a:p>
            <a:endParaRPr lang="en-US" sz="1600" dirty="0"/>
          </a:p>
          <a:p>
            <a:r>
              <a:rPr lang="en-US" sz="1600" dirty="0" smtClean="0"/>
              <a:t>Smaller boxes can be shipped by air</a:t>
            </a:r>
          </a:p>
          <a:p>
            <a:endParaRPr lang="en-GB" sz="1600" dirty="0"/>
          </a:p>
          <a:p>
            <a:r>
              <a:rPr lang="en-US" sz="1600" dirty="0" smtClean="0"/>
              <a:t>Also very large </a:t>
            </a:r>
            <a:r>
              <a:rPr lang="en-US" sz="1600" dirty="0"/>
              <a:t>sizes –  </a:t>
            </a:r>
            <a:r>
              <a:rPr lang="en-GB" sz="1600" dirty="0" smtClean="0"/>
              <a:t>For example 300 m</a:t>
            </a:r>
            <a:r>
              <a:rPr lang="en-GB" sz="1600" baseline="30000" dirty="0" smtClean="0"/>
              <a:t>3</a:t>
            </a:r>
          </a:p>
          <a:p>
            <a:endParaRPr lang="en-GB" sz="1600" dirty="0"/>
          </a:p>
          <a:p>
            <a:r>
              <a:rPr lang="en-US" sz="1600" dirty="0"/>
              <a:t>Weather resistant, but can be coated with </a:t>
            </a:r>
            <a:r>
              <a:rPr lang="en-US" sz="1600" dirty="0" err="1" smtClean="0"/>
              <a:t>polyurea</a:t>
            </a:r>
            <a:r>
              <a:rPr lang="en-US" sz="1600" dirty="0" smtClean="0"/>
              <a:t> </a:t>
            </a:r>
            <a:r>
              <a:rPr lang="en-US" sz="1600" dirty="0"/>
              <a:t>for extra protection against salt </a:t>
            </a:r>
            <a:r>
              <a:rPr lang="en-US" sz="1600" dirty="0" smtClean="0"/>
              <a:t>water</a:t>
            </a:r>
          </a:p>
          <a:p>
            <a:pPr marL="0" indent="0">
              <a:buNone/>
            </a:pPr>
            <a:r>
              <a:rPr lang="en-US" sz="1600" dirty="0" smtClean="0"/>
              <a:t> </a:t>
            </a:r>
            <a:endParaRPr lang="en-GB" sz="1600" dirty="0"/>
          </a:p>
          <a:p>
            <a:r>
              <a:rPr lang="en-GB" sz="1600" dirty="0" smtClean="0"/>
              <a:t>Can be lined with </a:t>
            </a:r>
            <a:r>
              <a:rPr lang="en-GB" sz="1600" dirty="0"/>
              <a:t>foam for extra </a:t>
            </a:r>
            <a:r>
              <a:rPr lang="en-GB" sz="1600" dirty="0" smtClean="0"/>
              <a:t>protection</a:t>
            </a:r>
          </a:p>
          <a:p>
            <a:endParaRPr lang="en-GB" sz="1600" dirty="0"/>
          </a:p>
          <a:p>
            <a:r>
              <a:rPr lang="en-GB" sz="1600" dirty="0"/>
              <a:t>Collapsible after use</a:t>
            </a:r>
          </a:p>
          <a:p>
            <a:endParaRPr lang="en-US" sz="1600" dirty="0"/>
          </a:p>
        </p:txBody>
      </p:sp>
      <p:pic>
        <p:nvPicPr>
          <p:cNvPr id="6" name="Picture 2" descr="F:\Common documents\Marketing\Photos\Fuel box\Fuel cell from 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45" y="1628800"/>
            <a:ext cx="3407204" cy="255600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Common documents\Marketing\Photos\Pronal\Pronal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9691" r="13667" b="13246"/>
          <a:stretch/>
        </p:blipFill>
        <p:spPr bwMode="auto">
          <a:xfrm>
            <a:off x="5276145" y="4365104"/>
            <a:ext cx="3413265" cy="223224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122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Clip-Lok packaging guarantee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32911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Cost effectiveness</a:t>
            </a:r>
            <a:endParaRPr lang="en-US" dirty="0"/>
          </a:p>
        </p:txBody>
      </p:sp>
      <p:pic>
        <p:nvPicPr>
          <p:cNvPr id="13" name="Picture 3" descr="F:\Common documents\Marketing\Photos\Aqua Fence\Aquafenc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2831902" cy="188082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2562980" cy="188806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03848" y="3291108"/>
            <a:ext cx="267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Experience and support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04248" y="328498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Quality</a:t>
            </a:r>
            <a:endParaRPr lang="en-US" dirty="0"/>
          </a:p>
        </p:txBody>
      </p:sp>
      <p:pic>
        <p:nvPicPr>
          <p:cNvPr id="1029" name="Picture 5" descr="F:\Common documents\Marketing\Photos\GPV\GPV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86" y="3717032"/>
            <a:ext cx="2952327" cy="189657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09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584" y="1844824"/>
            <a:ext cx="7920880" cy="1224136"/>
          </a:xfrm>
        </p:spPr>
        <p:txBody>
          <a:bodyPr/>
          <a:lstStyle/>
          <a:p>
            <a:r>
              <a:rPr lang="en-US" dirty="0" smtClean="0"/>
              <a:t>Why have hundreds of companies around the world chosen Clip-Lok?</a:t>
            </a:r>
          </a:p>
          <a:p>
            <a:endParaRPr lang="da-DK" dirty="0"/>
          </a:p>
        </p:txBody>
      </p:sp>
      <p:pic>
        <p:nvPicPr>
          <p:cNvPr id="1026" name="Picture 2" descr="F:\Common documents\Marketing\Photos\Permali (Nexter)\Permali box H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12976"/>
            <a:ext cx="4967015" cy="330988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15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may we help you?</a:t>
            </a:r>
            <a:endParaRPr lang="da-DK" dirty="0"/>
          </a:p>
          <a:p>
            <a:endParaRPr lang="da-DK" dirty="0"/>
          </a:p>
        </p:txBody>
      </p:sp>
      <p:pic>
        <p:nvPicPr>
          <p:cNvPr id="3" name="Picture 4" descr="F:\Common documents\Marketing\Photos\Sw international forces\Tchad 2008 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4896544" cy="367240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6"/>
          <p:cNvGrpSpPr>
            <a:grpSpLocks noChangeAspect="1"/>
          </p:cNvGrpSpPr>
          <p:nvPr/>
        </p:nvGrpSpPr>
        <p:grpSpPr bwMode="auto">
          <a:xfrm>
            <a:off x="714375" y="1928813"/>
            <a:ext cx="7731125" cy="1547812"/>
            <a:chOff x="450" y="1215"/>
            <a:chExt cx="4870" cy="975"/>
          </a:xfrm>
        </p:grpSpPr>
        <p:sp>
          <p:nvSpPr>
            <p:cNvPr id="9220" name="AutoShape 5"/>
            <p:cNvSpPr>
              <a:spLocks noChangeAspect="1" noChangeArrowheads="1" noTextEdit="1"/>
            </p:cNvSpPr>
            <p:nvPr/>
          </p:nvSpPr>
          <p:spPr bwMode="auto">
            <a:xfrm>
              <a:off x="450" y="1215"/>
              <a:ext cx="4870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221" name="Rectangle 7"/>
            <p:cNvSpPr>
              <a:spLocks noChangeArrowheads="1"/>
            </p:cNvSpPr>
            <p:nvPr/>
          </p:nvSpPr>
          <p:spPr bwMode="auto">
            <a:xfrm>
              <a:off x="450" y="1215"/>
              <a:ext cx="4860" cy="967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2" name="Freeform 8"/>
            <p:cNvSpPr>
              <a:spLocks/>
            </p:cNvSpPr>
            <p:nvPr/>
          </p:nvSpPr>
          <p:spPr bwMode="auto">
            <a:xfrm>
              <a:off x="801" y="1218"/>
              <a:ext cx="200" cy="732"/>
            </a:xfrm>
            <a:custGeom>
              <a:avLst/>
              <a:gdLst>
                <a:gd name="T0" fmla="*/ 0 w 200"/>
                <a:gd name="T1" fmla="*/ 0 h 732"/>
                <a:gd name="T2" fmla="*/ 0 w 200"/>
                <a:gd name="T3" fmla="*/ 206 h 732"/>
                <a:gd name="T4" fmla="*/ 61 w 200"/>
                <a:gd name="T5" fmla="*/ 206 h 732"/>
                <a:gd name="T6" fmla="*/ 188 w 200"/>
                <a:gd name="T7" fmla="*/ 392 h 732"/>
                <a:gd name="T8" fmla="*/ 107 w 200"/>
                <a:gd name="T9" fmla="*/ 392 h 732"/>
                <a:gd name="T10" fmla="*/ 17 w 200"/>
                <a:gd name="T11" fmla="*/ 498 h 732"/>
                <a:gd name="T12" fmla="*/ 164 w 200"/>
                <a:gd name="T13" fmla="*/ 732 h 732"/>
                <a:gd name="T14" fmla="*/ 200 w 200"/>
                <a:gd name="T15" fmla="*/ 732 h 732"/>
                <a:gd name="T16" fmla="*/ 200 w 200"/>
                <a:gd name="T17" fmla="*/ 223 h 732"/>
                <a:gd name="T18" fmla="*/ 34 w 200"/>
                <a:gd name="T19" fmla="*/ 0 h 732"/>
                <a:gd name="T20" fmla="*/ 0 w 200"/>
                <a:gd name="T21" fmla="*/ 0 h 7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"/>
                <a:gd name="T34" fmla="*/ 0 h 732"/>
                <a:gd name="T35" fmla="*/ 200 w 200"/>
                <a:gd name="T36" fmla="*/ 732 h 7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" h="732">
                  <a:moveTo>
                    <a:pt x="0" y="0"/>
                  </a:moveTo>
                  <a:lnTo>
                    <a:pt x="0" y="206"/>
                  </a:lnTo>
                  <a:lnTo>
                    <a:pt x="61" y="206"/>
                  </a:lnTo>
                  <a:lnTo>
                    <a:pt x="188" y="392"/>
                  </a:lnTo>
                  <a:lnTo>
                    <a:pt x="107" y="392"/>
                  </a:lnTo>
                  <a:lnTo>
                    <a:pt x="17" y="498"/>
                  </a:lnTo>
                  <a:lnTo>
                    <a:pt x="164" y="732"/>
                  </a:lnTo>
                  <a:lnTo>
                    <a:pt x="200" y="732"/>
                  </a:lnTo>
                  <a:lnTo>
                    <a:pt x="200" y="223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23" name="Freeform 9"/>
            <p:cNvSpPr>
              <a:spLocks/>
            </p:cNvSpPr>
            <p:nvPr/>
          </p:nvSpPr>
          <p:spPr bwMode="auto">
            <a:xfrm>
              <a:off x="874" y="1218"/>
              <a:ext cx="187" cy="732"/>
            </a:xfrm>
            <a:custGeom>
              <a:avLst/>
              <a:gdLst>
                <a:gd name="T0" fmla="*/ 0 w 187"/>
                <a:gd name="T1" fmla="*/ 0 h 732"/>
                <a:gd name="T2" fmla="*/ 32 w 187"/>
                <a:gd name="T3" fmla="*/ 0 h 732"/>
                <a:gd name="T4" fmla="*/ 187 w 187"/>
                <a:gd name="T5" fmla="*/ 219 h 732"/>
                <a:gd name="T6" fmla="*/ 187 w 187"/>
                <a:gd name="T7" fmla="*/ 732 h 732"/>
                <a:gd name="T8" fmla="*/ 150 w 187"/>
                <a:gd name="T9" fmla="*/ 732 h 732"/>
                <a:gd name="T10" fmla="*/ 152 w 187"/>
                <a:gd name="T11" fmla="*/ 222 h 732"/>
                <a:gd name="T12" fmla="*/ 0 w 187"/>
                <a:gd name="T13" fmla="*/ 0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732"/>
                <a:gd name="T23" fmla="*/ 187 w 187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732">
                  <a:moveTo>
                    <a:pt x="0" y="0"/>
                  </a:moveTo>
                  <a:lnTo>
                    <a:pt x="32" y="0"/>
                  </a:lnTo>
                  <a:lnTo>
                    <a:pt x="187" y="219"/>
                  </a:lnTo>
                  <a:lnTo>
                    <a:pt x="187" y="732"/>
                  </a:lnTo>
                  <a:lnTo>
                    <a:pt x="150" y="732"/>
                  </a:lnTo>
                  <a:lnTo>
                    <a:pt x="152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24" name="Freeform 10"/>
            <p:cNvSpPr>
              <a:spLocks/>
            </p:cNvSpPr>
            <p:nvPr/>
          </p:nvSpPr>
          <p:spPr bwMode="auto">
            <a:xfrm>
              <a:off x="939" y="1218"/>
              <a:ext cx="187" cy="732"/>
            </a:xfrm>
            <a:custGeom>
              <a:avLst/>
              <a:gdLst>
                <a:gd name="T0" fmla="*/ 0 w 187"/>
                <a:gd name="T1" fmla="*/ 0 h 732"/>
                <a:gd name="T2" fmla="*/ 32 w 187"/>
                <a:gd name="T3" fmla="*/ 0 h 732"/>
                <a:gd name="T4" fmla="*/ 187 w 187"/>
                <a:gd name="T5" fmla="*/ 220 h 732"/>
                <a:gd name="T6" fmla="*/ 187 w 187"/>
                <a:gd name="T7" fmla="*/ 732 h 732"/>
                <a:gd name="T8" fmla="*/ 150 w 187"/>
                <a:gd name="T9" fmla="*/ 732 h 732"/>
                <a:gd name="T10" fmla="*/ 152 w 187"/>
                <a:gd name="T11" fmla="*/ 222 h 732"/>
                <a:gd name="T12" fmla="*/ 0 w 187"/>
                <a:gd name="T13" fmla="*/ 0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732"/>
                <a:gd name="T23" fmla="*/ 187 w 187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732">
                  <a:moveTo>
                    <a:pt x="0" y="0"/>
                  </a:moveTo>
                  <a:lnTo>
                    <a:pt x="32" y="0"/>
                  </a:lnTo>
                  <a:lnTo>
                    <a:pt x="187" y="220"/>
                  </a:lnTo>
                  <a:lnTo>
                    <a:pt x="187" y="732"/>
                  </a:lnTo>
                  <a:lnTo>
                    <a:pt x="150" y="732"/>
                  </a:lnTo>
                  <a:lnTo>
                    <a:pt x="152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25" name="Rectangle 11"/>
            <p:cNvSpPr>
              <a:spLocks noChangeArrowheads="1"/>
            </p:cNvSpPr>
            <p:nvPr/>
          </p:nvSpPr>
          <p:spPr bwMode="auto">
            <a:xfrm>
              <a:off x="1142" y="1911"/>
              <a:ext cx="302" cy="39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6" name="Rectangle 12"/>
            <p:cNvSpPr>
              <a:spLocks noChangeArrowheads="1"/>
            </p:cNvSpPr>
            <p:nvPr/>
          </p:nvSpPr>
          <p:spPr bwMode="auto">
            <a:xfrm>
              <a:off x="1144" y="1854"/>
              <a:ext cx="300" cy="39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7" name="Freeform 13"/>
            <p:cNvSpPr>
              <a:spLocks/>
            </p:cNvSpPr>
            <p:nvPr/>
          </p:nvSpPr>
          <p:spPr bwMode="auto">
            <a:xfrm>
              <a:off x="1142" y="1625"/>
              <a:ext cx="302" cy="208"/>
            </a:xfrm>
            <a:custGeom>
              <a:avLst/>
              <a:gdLst>
                <a:gd name="T0" fmla="*/ 0 w 302"/>
                <a:gd name="T1" fmla="*/ 208 h 208"/>
                <a:gd name="T2" fmla="*/ 0 w 302"/>
                <a:gd name="T3" fmla="*/ 0 h 208"/>
                <a:gd name="T4" fmla="*/ 172 w 302"/>
                <a:gd name="T5" fmla="*/ 0 h 208"/>
                <a:gd name="T6" fmla="*/ 302 w 302"/>
                <a:gd name="T7" fmla="*/ 169 h 208"/>
                <a:gd name="T8" fmla="*/ 302 w 302"/>
                <a:gd name="T9" fmla="*/ 208 h 208"/>
                <a:gd name="T10" fmla="*/ 0 w 302"/>
                <a:gd name="T11" fmla="*/ 208 h 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08"/>
                <a:gd name="T20" fmla="*/ 302 w 302"/>
                <a:gd name="T21" fmla="*/ 208 h 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08">
                  <a:moveTo>
                    <a:pt x="0" y="208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302" y="169"/>
                  </a:lnTo>
                  <a:lnTo>
                    <a:pt x="302" y="208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28" name="Freeform 14"/>
            <p:cNvSpPr>
              <a:spLocks/>
            </p:cNvSpPr>
            <p:nvPr/>
          </p:nvSpPr>
          <p:spPr bwMode="auto">
            <a:xfrm>
              <a:off x="453" y="1444"/>
              <a:ext cx="502" cy="583"/>
            </a:xfrm>
            <a:custGeom>
              <a:avLst/>
              <a:gdLst>
                <a:gd name="T0" fmla="*/ 502 w 502"/>
                <a:gd name="T1" fmla="*/ 146 h 583"/>
                <a:gd name="T2" fmla="*/ 402 w 502"/>
                <a:gd name="T3" fmla="*/ 0 h 583"/>
                <a:gd name="T4" fmla="*/ 345 w 502"/>
                <a:gd name="T5" fmla="*/ 0 h 583"/>
                <a:gd name="T6" fmla="*/ 0 w 502"/>
                <a:gd name="T7" fmla="*/ 407 h 583"/>
                <a:gd name="T8" fmla="*/ 75 w 502"/>
                <a:gd name="T9" fmla="*/ 583 h 583"/>
                <a:gd name="T10" fmla="*/ 450 w 502"/>
                <a:gd name="T11" fmla="*/ 146 h 583"/>
                <a:gd name="T12" fmla="*/ 502 w 502"/>
                <a:gd name="T13" fmla="*/ 146 h 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2"/>
                <a:gd name="T22" fmla="*/ 0 h 583"/>
                <a:gd name="T23" fmla="*/ 502 w 502"/>
                <a:gd name="T24" fmla="*/ 583 h 5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2" h="583">
                  <a:moveTo>
                    <a:pt x="502" y="146"/>
                  </a:moveTo>
                  <a:lnTo>
                    <a:pt x="402" y="0"/>
                  </a:lnTo>
                  <a:lnTo>
                    <a:pt x="345" y="0"/>
                  </a:lnTo>
                  <a:lnTo>
                    <a:pt x="0" y="407"/>
                  </a:lnTo>
                  <a:lnTo>
                    <a:pt x="75" y="583"/>
                  </a:lnTo>
                  <a:lnTo>
                    <a:pt x="450" y="146"/>
                  </a:lnTo>
                  <a:lnTo>
                    <a:pt x="502" y="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29" name="Freeform 15"/>
            <p:cNvSpPr>
              <a:spLocks/>
            </p:cNvSpPr>
            <p:nvPr/>
          </p:nvSpPr>
          <p:spPr bwMode="auto">
            <a:xfrm>
              <a:off x="552" y="1903"/>
              <a:ext cx="487" cy="286"/>
            </a:xfrm>
            <a:custGeom>
              <a:avLst/>
              <a:gdLst>
                <a:gd name="T0" fmla="*/ 0 w 487"/>
                <a:gd name="T1" fmla="*/ 135 h 286"/>
                <a:gd name="T2" fmla="*/ 112 w 487"/>
                <a:gd name="T3" fmla="*/ 0 h 286"/>
                <a:gd name="T4" fmla="*/ 342 w 487"/>
                <a:gd name="T5" fmla="*/ 64 h 286"/>
                <a:gd name="T6" fmla="*/ 357 w 487"/>
                <a:gd name="T7" fmla="*/ 15 h 286"/>
                <a:gd name="T8" fmla="*/ 487 w 487"/>
                <a:gd name="T9" fmla="*/ 219 h 286"/>
                <a:gd name="T10" fmla="*/ 471 w 487"/>
                <a:gd name="T11" fmla="*/ 286 h 286"/>
                <a:gd name="T12" fmla="*/ 0 w 487"/>
                <a:gd name="T13" fmla="*/ 135 h 2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7"/>
                <a:gd name="T22" fmla="*/ 0 h 286"/>
                <a:gd name="T23" fmla="*/ 487 w 487"/>
                <a:gd name="T24" fmla="*/ 286 h 2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7" h="286">
                  <a:moveTo>
                    <a:pt x="0" y="135"/>
                  </a:moveTo>
                  <a:lnTo>
                    <a:pt x="112" y="0"/>
                  </a:lnTo>
                  <a:lnTo>
                    <a:pt x="342" y="64"/>
                  </a:lnTo>
                  <a:lnTo>
                    <a:pt x="357" y="15"/>
                  </a:lnTo>
                  <a:lnTo>
                    <a:pt x="487" y="219"/>
                  </a:lnTo>
                  <a:lnTo>
                    <a:pt x="471" y="286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0" name="Freeform 16"/>
            <p:cNvSpPr>
              <a:spLocks/>
            </p:cNvSpPr>
            <p:nvPr/>
          </p:nvSpPr>
          <p:spPr bwMode="auto">
            <a:xfrm>
              <a:off x="1610" y="1593"/>
              <a:ext cx="322" cy="363"/>
            </a:xfrm>
            <a:custGeom>
              <a:avLst/>
              <a:gdLst>
                <a:gd name="T0" fmla="*/ 250 w 322"/>
                <a:gd name="T1" fmla="*/ 228 h 363"/>
                <a:gd name="T2" fmla="*/ 322 w 322"/>
                <a:gd name="T3" fmla="*/ 250 h 363"/>
                <a:gd name="T4" fmla="*/ 313 w 322"/>
                <a:gd name="T5" fmla="*/ 276 h 363"/>
                <a:gd name="T6" fmla="*/ 300 w 322"/>
                <a:gd name="T7" fmla="*/ 299 h 363"/>
                <a:gd name="T8" fmla="*/ 285 w 322"/>
                <a:gd name="T9" fmla="*/ 318 h 363"/>
                <a:gd name="T10" fmla="*/ 268 w 322"/>
                <a:gd name="T11" fmla="*/ 335 h 363"/>
                <a:gd name="T12" fmla="*/ 247 w 322"/>
                <a:gd name="T13" fmla="*/ 348 h 363"/>
                <a:gd name="T14" fmla="*/ 223 w 322"/>
                <a:gd name="T15" fmla="*/ 356 h 363"/>
                <a:gd name="T16" fmla="*/ 197 w 322"/>
                <a:gd name="T17" fmla="*/ 362 h 363"/>
                <a:gd name="T18" fmla="*/ 169 w 322"/>
                <a:gd name="T19" fmla="*/ 363 h 363"/>
                <a:gd name="T20" fmla="*/ 133 w 322"/>
                <a:gd name="T21" fmla="*/ 360 h 363"/>
                <a:gd name="T22" fmla="*/ 101 w 322"/>
                <a:gd name="T23" fmla="*/ 350 h 363"/>
                <a:gd name="T24" fmla="*/ 73 w 322"/>
                <a:gd name="T25" fmla="*/ 335 h 363"/>
                <a:gd name="T26" fmla="*/ 48 w 322"/>
                <a:gd name="T27" fmla="*/ 314 h 363"/>
                <a:gd name="T28" fmla="*/ 30 w 322"/>
                <a:gd name="T29" fmla="*/ 295 h 363"/>
                <a:gd name="T30" fmla="*/ 17 w 322"/>
                <a:gd name="T31" fmla="*/ 271 h 363"/>
                <a:gd name="T32" fmla="*/ 8 w 322"/>
                <a:gd name="T33" fmla="*/ 244 h 363"/>
                <a:gd name="T34" fmla="*/ 2 w 322"/>
                <a:gd name="T35" fmla="*/ 216 h 363"/>
                <a:gd name="T36" fmla="*/ 0 w 322"/>
                <a:gd name="T37" fmla="*/ 184 h 363"/>
                <a:gd name="T38" fmla="*/ 3 w 322"/>
                <a:gd name="T39" fmla="*/ 142 h 363"/>
                <a:gd name="T40" fmla="*/ 12 w 322"/>
                <a:gd name="T41" fmla="*/ 106 h 363"/>
                <a:gd name="T42" fmla="*/ 27 w 322"/>
                <a:gd name="T43" fmla="*/ 76 h 363"/>
                <a:gd name="T44" fmla="*/ 48 w 322"/>
                <a:gd name="T45" fmla="*/ 49 h 363"/>
                <a:gd name="T46" fmla="*/ 74 w 322"/>
                <a:gd name="T47" fmla="*/ 27 h 363"/>
                <a:gd name="T48" fmla="*/ 104 w 322"/>
                <a:gd name="T49" fmla="*/ 11 h 363"/>
                <a:gd name="T50" fmla="*/ 136 w 322"/>
                <a:gd name="T51" fmla="*/ 3 h 363"/>
                <a:gd name="T52" fmla="*/ 173 w 322"/>
                <a:gd name="T53" fmla="*/ 0 h 363"/>
                <a:gd name="T54" fmla="*/ 206 w 322"/>
                <a:gd name="T55" fmla="*/ 3 h 363"/>
                <a:gd name="T56" fmla="*/ 235 w 322"/>
                <a:gd name="T57" fmla="*/ 10 h 363"/>
                <a:gd name="T58" fmla="*/ 262 w 322"/>
                <a:gd name="T59" fmla="*/ 21 h 363"/>
                <a:gd name="T60" fmla="*/ 284 w 322"/>
                <a:gd name="T61" fmla="*/ 38 h 363"/>
                <a:gd name="T62" fmla="*/ 299 w 322"/>
                <a:gd name="T63" fmla="*/ 55 h 363"/>
                <a:gd name="T64" fmla="*/ 312 w 322"/>
                <a:gd name="T65" fmla="*/ 77 h 363"/>
                <a:gd name="T66" fmla="*/ 322 w 322"/>
                <a:gd name="T67" fmla="*/ 102 h 363"/>
                <a:gd name="T68" fmla="*/ 248 w 322"/>
                <a:gd name="T69" fmla="*/ 119 h 363"/>
                <a:gd name="T70" fmla="*/ 242 w 322"/>
                <a:gd name="T71" fmla="*/ 102 h 363"/>
                <a:gd name="T72" fmla="*/ 232 w 322"/>
                <a:gd name="T73" fmla="*/ 88 h 363"/>
                <a:gd name="T74" fmla="*/ 220 w 322"/>
                <a:gd name="T75" fmla="*/ 77 h 363"/>
                <a:gd name="T76" fmla="*/ 206 w 322"/>
                <a:gd name="T77" fmla="*/ 67 h 363"/>
                <a:gd name="T78" fmla="*/ 189 w 322"/>
                <a:gd name="T79" fmla="*/ 62 h 363"/>
                <a:gd name="T80" fmla="*/ 170 w 322"/>
                <a:gd name="T81" fmla="*/ 60 h 363"/>
                <a:gd name="T82" fmla="*/ 144 w 322"/>
                <a:gd name="T83" fmla="*/ 63 h 363"/>
                <a:gd name="T84" fmla="*/ 121 w 322"/>
                <a:gd name="T85" fmla="*/ 73 h 363"/>
                <a:gd name="T86" fmla="*/ 102 w 322"/>
                <a:gd name="T87" fmla="*/ 88 h 363"/>
                <a:gd name="T88" fmla="*/ 92 w 322"/>
                <a:gd name="T89" fmla="*/ 105 h 363"/>
                <a:gd name="T90" fmla="*/ 83 w 322"/>
                <a:gd name="T91" fmla="*/ 126 h 363"/>
                <a:gd name="T92" fmla="*/ 79 w 322"/>
                <a:gd name="T93" fmla="*/ 149 h 363"/>
                <a:gd name="T94" fmla="*/ 77 w 322"/>
                <a:gd name="T95" fmla="*/ 179 h 363"/>
                <a:gd name="T96" fmla="*/ 79 w 322"/>
                <a:gd name="T97" fmla="*/ 209 h 363"/>
                <a:gd name="T98" fmla="*/ 83 w 322"/>
                <a:gd name="T99" fmla="*/ 236 h 363"/>
                <a:gd name="T100" fmla="*/ 92 w 322"/>
                <a:gd name="T101" fmla="*/ 257 h 363"/>
                <a:gd name="T102" fmla="*/ 102 w 322"/>
                <a:gd name="T103" fmla="*/ 274 h 363"/>
                <a:gd name="T104" fmla="*/ 116 w 322"/>
                <a:gd name="T105" fmla="*/ 286 h 363"/>
                <a:gd name="T106" fmla="*/ 130 w 322"/>
                <a:gd name="T107" fmla="*/ 295 h 363"/>
                <a:gd name="T108" fmla="*/ 148 w 322"/>
                <a:gd name="T109" fmla="*/ 300 h 363"/>
                <a:gd name="T110" fmla="*/ 169 w 322"/>
                <a:gd name="T111" fmla="*/ 302 h 363"/>
                <a:gd name="T112" fmla="*/ 188 w 322"/>
                <a:gd name="T113" fmla="*/ 300 h 363"/>
                <a:gd name="T114" fmla="*/ 204 w 322"/>
                <a:gd name="T115" fmla="*/ 293 h 363"/>
                <a:gd name="T116" fmla="*/ 219 w 322"/>
                <a:gd name="T117" fmla="*/ 283 h 363"/>
                <a:gd name="T118" fmla="*/ 232 w 322"/>
                <a:gd name="T119" fmla="*/ 269 h 363"/>
                <a:gd name="T120" fmla="*/ 242 w 322"/>
                <a:gd name="T121" fmla="*/ 251 h 363"/>
                <a:gd name="T122" fmla="*/ 250 w 322"/>
                <a:gd name="T123" fmla="*/ 228 h 3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22"/>
                <a:gd name="T187" fmla="*/ 0 h 363"/>
                <a:gd name="T188" fmla="*/ 322 w 322"/>
                <a:gd name="T189" fmla="*/ 363 h 36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22" h="363">
                  <a:moveTo>
                    <a:pt x="250" y="228"/>
                  </a:moveTo>
                  <a:lnTo>
                    <a:pt x="322" y="250"/>
                  </a:lnTo>
                  <a:lnTo>
                    <a:pt x="313" y="276"/>
                  </a:lnTo>
                  <a:lnTo>
                    <a:pt x="300" y="299"/>
                  </a:lnTo>
                  <a:lnTo>
                    <a:pt x="285" y="318"/>
                  </a:lnTo>
                  <a:lnTo>
                    <a:pt x="268" y="335"/>
                  </a:lnTo>
                  <a:lnTo>
                    <a:pt x="247" y="348"/>
                  </a:lnTo>
                  <a:lnTo>
                    <a:pt x="223" y="356"/>
                  </a:lnTo>
                  <a:lnTo>
                    <a:pt x="197" y="362"/>
                  </a:lnTo>
                  <a:lnTo>
                    <a:pt x="169" y="363"/>
                  </a:lnTo>
                  <a:lnTo>
                    <a:pt x="133" y="360"/>
                  </a:lnTo>
                  <a:lnTo>
                    <a:pt x="101" y="350"/>
                  </a:lnTo>
                  <a:lnTo>
                    <a:pt x="73" y="335"/>
                  </a:lnTo>
                  <a:lnTo>
                    <a:pt x="48" y="314"/>
                  </a:lnTo>
                  <a:lnTo>
                    <a:pt x="30" y="295"/>
                  </a:lnTo>
                  <a:lnTo>
                    <a:pt x="17" y="271"/>
                  </a:lnTo>
                  <a:lnTo>
                    <a:pt x="8" y="244"/>
                  </a:lnTo>
                  <a:lnTo>
                    <a:pt x="2" y="216"/>
                  </a:lnTo>
                  <a:lnTo>
                    <a:pt x="0" y="184"/>
                  </a:lnTo>
                  <a:lnTo>
                    <a:pt x="3" y="142"/>
                  </a:lnTo>
                  <a:lnTo>
                    <a:pt x="12" y="106"/>
                  </a:lnTo>
                  <a:lnTo>
                    <a:pt x="27" y="76"/>
                  </a:lnTo>
                  <a:lnTo>
                    <a:pt x="48" y="49"/>
                  </a:lnTo>
                  <a:lnTo>
                    <a:pt x="74" y="27"/>
                  </a:lnTo>
                  <a:lnTo>
                    <a:pt x="104" y="11"/>
                  </a:lnTo>
                  <a:lnTo>
                    <a:pt x="136" y="3"/>
                  </a:lnTo>
                  <a:lnTo>
                    <a:pt x="173" y="0"/>
                  </a:lnTo>
                  <a:lnTo>
                    <a:pt x="206" y="3"/>
                  </a:lnTo>
                  <a:lnTo>
                    <a:pt x="235" y="10"/>
                  </a:lnTo>
                  <a:lnTo>
                    <a:pt x="262" y="21"/>
                  </a:lnTo>
                  <a:lnTo>
                    <a:pt x="284" y="38"/>
                  </a:lnTo>
                  <a:lnTo>
                    <a:pt x="299" y="55"/>
                  </a:lnTo>
                  <a:lnTo>
                    <a:pt x="312" y="77"/>
                  </a:lnTo>
                  <a:lnTo>
                    <a:pt x="322" y="102"/>
                  </a:lnTo>
                  <a:lnTo>
                    <a:pt x="248" y="119"/>
                  </a:lnTo>
                  <a:lnTo>
                    <a:pt x="242" y="102"/>
                  </a:lnTo>
                  <a:lnTo>
                    <a:pt x="232" y="88"/>
                  </a:lnTo>
                  <a:lnTo>
                    <a:pt x="220" y="77"/>
                  </a:lnTo>
                  <a:lnTo>
                    <a:pt x="206" y="67"/>
                  </a:lnTo>
                  <a:lnTo>
                    <a:pt x="189" y="62"/>
                  </a:lnTo>
                  <a:lnTo>
                    <a:pt x="170" y="60"/>
                  </a:lnTo>
                  <a:lnTo>
                    <a:pt x="144" y="63"/>
                  </a:lnTo>
                  <a:lnTo>
                    <a:pt x="121" y="73"/>
                  </a:lnTo>
                  <a:lnTo>
                    <a:pt x="102" y="88"/>
                  </a:lnTo>
                  <a:lnTo>
                    <a:pt x="92" y="105"/>
                  </a:lnTo>
                  <a:lnTo>
                    <a:pt x="83" y="126"/>
                  </a:lnTo>
                  <a:lnTo>
                    <a:pt x="79" y="149"/>
                  </a:lnTo>
                  <a:lnTo>
                    <a:pt x="77" y="179"/>
                  </a:lnTo>
                  <a:lnTo>
                    <a:pt x="79" y="209"/>
                  </a:lnTo>
                  <a:lnTo>
                    <a:pt x="83" y="236"/>
                  </a:lnTo>
                  <a:lnTo>
                    <a:pt x="92" y="257"/>
                  </a:lnTo>
                  <a:lnTo>
                    <a:pt x="102" y="274"/>
                  </a:lnTo>
                  <a:lnTo>
                    <a:pt x="116" y="286"/>
                  </a:lnTo>
                  <a:lnTo>
                    <a:pt x="130" y="295"/>
                  </a:lnTo>
                  <a:lnTo>
                    <a:pt x="148" y="300"/>
                  </a:lnTo>
                  <a:lnTo>
                    <a:pt x="169" y="302"/>
                  </a:lnTo>
                  <a:lnTo>
                    <a:pt x="188" y="300"/>
                  </a:lnTo>
                  <a:lnTo>
                    <a:pt x="204" y="293"/>
                  </a:lnTo>
                  <a:lnTo>
                    <a:pt x="219" y="283"/>
                  </a:lnTo>
                  <a:lnTo>
                    <a:pt x="232" y="269"/>
                  </a:lnTo>
                  <a:lnTo>
                    <a:pt x="242" y="251"/>
                  </a:lnTo>
                  <a:lnTo>
                    <a:pt x="250" y="2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1" name="Rectangle 17"/>
            <p:cNvSpPr>
              <a:spLocks noChangeArrowheads="1"/>
            </p:cNvSpPr>
            <p:nvPr/>
          </p:nvSpPr>
          <p:spPr bwMode="auto">
            <a:xfrm>
              <a:off x="1953" y="1599"/>
              <a:ext cx="71" cy="350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2" name="Freeform 18"/>
            <p:cNvSpPr>
              <a:spLocks noEditPoints="1"/>
            </p:cNvSpPr>
            <p:nvPr/>
          </p:nvSpPr>
          <p:spPr bwMode="auto">
            <a:xfrm>
              <a:off x="2059" y="1599"/>
              <a:ext cx="71" cy="350"/>
            </a:xfrm>
            <a:custGeom>
              <a:avLst/>
              <a:gdLst>
                <a:gd name="T0" fmla="*/ 0 w 71"/>
                <a:gd name="T1" fmla="*/ 63 h 350"/>
                <a:gd name="T2" fmla="*/ 0 w 71"/>
                <a:gd name="T3" fmla="*/ 0 h 350"/>
                <a:gd name="T4" fmla="*/ 71 w 71"/>
                <a:gd name="T5" fmla="*/ 0 h 350"/>
                <a:gd name="T6" fmla="*/ 71 w 71"/>
                <a:gd name="T7" fmla="*/ 63 h 350"/>
                <a:gd name="T8" fmla="*/ 0 w 71"/>
                <a:gd name="T9" fmla="*/ 63 h 350"/>
                <a:gd name="T10" fmla="*/ 0 w 71"/>
                <a:gd name="T11" fmla="*/ 350 h 350"/>
                <a:gd name="T12" fmla="*/ 0 w 71"/>
                <a:gd name="T13" fmla="*/ 96 h 350"/>
                <a:gd name="T14" fmla="*/ 71 w 71"/>
                <a:gd name="T15" fmla="*/ 96 h 350"/>
                <a:gd name="T16" fmla="*/ 71 w 71"/>
                <a:gd name="T17" fmla="*/ 350 h 350"/>
                <a:gd name="T18" fmla="*/ 0 w 71"/>
                <a:gd name="T19" fmla="*/ 35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350"/>
                <a:gd name="T32" fmla="*/ 71 w 71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350">
                  <a:moveTo>
                    <a:pt x="0" y="63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63"/>
                  </a:lnTo>
                  <a:lnTo>
                    <a:pt x="0" y="63"/>
                  </a:lnTo>
                  <a:close/>
                  <a:moveTo>
                    <a:pt x="0" y="350"/>
                  </a:moveTo>
                  <a:lnTo>
                    <a:pt x="0" y="96"/>
                  </a:lnTo>
                  <a:lnTo>
                    <a:pt x="71" y="96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3" name="Freeform 19"/>
            <p:cNvSpPr>
              <a:spLocks noEditPoints="1"/>
            </p:cNvSpPr>
            <p:nvPr/>
          </p:nvSpPr>
          <p:spPr bwMode="auto">
            <a:xfrm>
              <a:off x="2164" y="1689"/>
              <a:ext cx="261" cy="358"/>
            </a:xfrm>
            <a:custGeom>
              <a:avLst/>
              <a:gdLst>
                <a:gd name="T0" fmla="*/ 0 w 261"/>
                <a:gd name="T1" fmla="*/ 6 h 358"/>
                <a:gd name="T2" fmla="*/ 66 w 261"/>
                <a:gd name="T3" fmla="*/ 6 h 358"/>
                <a:gd name="T4" fmla="*/ 66 w 261"/>
                <a:gd name="T5" fmla="*/ 44 h 358"/>
                <a:gd name="T6" fmla="*/ 81 w 261"/>
                <a:gd name="T7" fmla="*/ 27 h 358"/>
                <a:gd name="T8" fmla="*/ 100 w 261"/>
                <a:gd name="T9" fmla="*/ 12 h 358"/>
                <a:gd name="T10" fmla="*/ 124 w 261"/>
                <a:gd name="T11" fmla="*/ 3 h 358"/>
                <a:gd name="T12" fmla="*/ 149 w 261"/>
                <a:gd name="T13" fmla="*/ 0 h 358"/>
                <a:gd name="T14" fmla="*/ 171 w 261"/>
                <a:gd name="T15" fmla="*/ 3 h 358"/>
                <a:gd name="T16" fmla="*/ 192 w 261"/>
                <a:gd name="T17" fmla="*/ 9 h 358"/>
                <a:gd name="T18" fmla="*/ 211 w 261"/>
                <a:gd name="T19" fmla="*/ 20 h 358"/>
                <a:gd name="T20" fmla="*/ 229 w 261"/>
                <a:gd name="T21" fmla="*/ 35 h 358"/>
                <a:gd name="T22" fmla="*/ 244 w 261"/>
                <a:gd name="T23" fmla="*/ 55 h 358"/>
                <a:gd name="T24" fmla="*/ 254 w 261"/>
                <a:gd name="T25" fmla="*/ 77 h 358"/>
                <a:gd name="T26" fmla="*/ 260 w 261"/>
                <a:gd name="T27" fmla="*/ 102 h 358"/>
                <a:gd name="T28" fmla="*/ 261 w 261"/>
                <a:gd name="T29" fmla="*/ 132 h 358"/>
                <a:gd name="T30" fmla="*/ 260 w 261"/>
                <a:gd name="T31" fmla="*/ 162 h 358"/>
                <a:gd name="T32" fmla="*/ 254 w 261"/>
                <a:gd name="T33" fmla="*/ 189 h 358"/>
                <a:gd name="T34" fmla="*/ 244 w 261"/>
                <a:gd name="T35" fmla="*/ 211 h 358"/>
                <a:gd name="T36" fmla="*/ 229 w 261"/>
                <a:gd name="T37" fmla="*/ 231 h 358"/>
                <a:gd name="T38" fmla="*/ 211 w 261"/>
                <a:gd name="T39" fmla="*/ 246 h 358"/>
                <a:gd name="T40" fmla="*/ 192 w 261"/>
                <a:gd name="T41" fmla="*/ 257 h 358"/>
                <a:gd name="T42" fmla="*/ 171 w 261"/>
                <a:gd name="T43" fmla="*/ 263 h 358"/>
                <a:gd name="T44" fmla="*/ 149 w 261"/>
                <a:gd name="T45" fmla="*/ 266 h 358"/>
                <a:gd name="T46" fmla="*/ 128 w 261"/>
                <a:gd name="T47" fmla="*/ 264 h 358"/>
                <a:gd name="T48" fmla="*/ 109 w 261"/>
                <a:gd name="T49" fmla="*/ 257 h 358"/>
                <a:gd name="T50" fmla="*/ 90 w 261"/>
                <a:gd name="T51" fmla="*/ 246 h 358"/>
                <a:gd name="T52" fmla="*/ 71 w 261"/>
                <a:gd name="T53" fmla="*/ 229 h 358"/>
                <a:gd name="T54" fmla="*/ 71 w 261"/>
                <a:gd name="T55" fmla="*/ 358 h 358"/>
                <a:gd name="T56" fmla="*/ 0 w 261"/>
                <a:gd name="T57" fmla="*/ 358 h 358"/>
                <a:gd name="T58" fmla="*/ 0 w 261"/>
                <a:gd name="T59" fmla="*/ 6 h 358"/>
                <a:gd name="T60" fmla="*/ 69 w 261"/>
                <a:gd name="T61" fmla="*/ 129 h 358"/>
                <a:gd name="T62" fmla="*/ 71 w 261"/>
                <a:gd name="T63" fmla="*/ 155 h 358"/>
                <a:gd name="T64" fmla="*/ 77 w 261"/>
                <a:gd name="T65" fmla="*/ 176 h 358"/>
                <a:gd name="T66" fmla="*/ 87 w 261"/>
                <a:gd name="T67" fmla="*/ 193 h 358"/>
                <a:gd name="T68" fmla="*/ 100 w 261"/>
                <a:gd name="T69" fmla="*/ 204 h 358"/>
                <a:gd name="T70" fmla="*/ 115 w 261"/>
                <a:gd name="T71" fmla="*/ 210 h 358"/>
                <a:gd name="T72" fmla="*/ 131 w 261"/>
                <a:gd name="T73" fmla="*/ 213 h 358"/>
                <a:gd name="T74" fmla="*/ 148 w 261"/>
                <a:gd name="T75" fmla="*/ 211 h 358"/>
                <a:gd name="T76" fmla="*/ 161 w 261"/>
                <a:gd name="T77" fmla="*/ 204 h 358"/>
                <a:gd name="T78" fmla="*/ 173 w 261"/>
                <a:gd name="T79" fmla="*/ 194 h 358"/>
                <a:gd name="T80" fmla="*/ 182 w 261"/>
                <a:gd name="T81" fmla="*/ 179 h 358"/>
                <a:gd name="T82" fmla="*/ 187 w 261"/>
                <a:gd name="T83" fmla="*/ 158 h 358"/>
                <a:gd name="T84" fmla="*/ 189 w 261"/>
                <a:gd name="T85" fmla="*/ 133 h 358"/>
                <a:gd name="T86" fmla="*/ 187 w 261"/>
                <a:gd name="T87" fmla="*/ 108 h 358"/>
                <a:gd name="T88" fmla="*/ 182 w 261"/>
                <a:gd name="T89" fmla="*/ 88 h 358"/>
                <a:gd name="T90" fmla="*/ 173 w 261"/>
                <a:gd name="T91" fmla="*/ 73 h 358"/>
                <a:gd name="T92" fmla="*/ 161 w 261"/>
                <a:gd name="T93" fmla="*/ 62 h 358"/>
                <a:gd name="T94" fmla="*/ 146 w 261"/>
                <a:gd name="T95" fmla="*/ 56 h 358"/>
                <a:gd name="T96" fmla="*/ 130 w 261"/>
                <a:gd name="T97" fmla="*/ 53 h 358"/>
                <a:gd name="T98" fmla="*/ 114 w 261"/>
                <a:gd name="T99" fmla="*/ 56 h 358"/>
                <a:gd name="T100" fmla="*/ 99 w 261"/>
                <a:gd name="T101" fmla="*/ 62 h 358"/>
                <a:gd name="T102" fmla="*/ 87 w 261"/>
                <a:gd name="T103" fmla="*/ 73 h 358"/>
                <a:gd name="T104" fmla="*/ 77 w 261"/>
                <a:gd name="T105" fmla="*/ 87 h 358"/>
                <a:gd name="T106" fmla="*/ 71 w 261"/>
                <a:gd name="T107" fmla="*/ 106 h 358"/>
                <a:gd name="T108" fmla="*/ 69 w 261"/>
                <a:gd name="T109" fmla="*/ 129 h 3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1"/>
                <a:gd name="T166" fmla="*/ 0 h 358"/>
                <a:gd name="T167" fmla="*/ 261 w 261"/>
                <a:gd name="T168" fmla="*/ 358 h 3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1" h="358">
                  <a:moveTo>
                    <a:pt x="0" y="6"/>
                  </a:moveTo>
                  <a:lnTo>
                    <a:pt x="66" y="6"/>
                  </a:lnTo>
                  <a:lnTo>
                    <a:pt x="66" y="44"/>
                  </a:lnTo>
                  <a:lnTo>
                    <a:pt x="81" y="27"/>
                  </a:lnTo>
                  <a:lnTo>
                    <a:pt x="100" y="12"/>
                  </a:lnTo>
                  <a:lnTo>
                    <a:pt x="124" y="3"/>
                  </a:lnTo>
                  <a:lnTo>
                    <a:pt x="149" y="0"/>
                  </a:lnTo>
                  <a:lnTo>
                    <a:pt x="171" y="3"/>
                  </a:lnTo>
                  <a:lnTo>
                    <a:pt x="192" y="9"/>
                  </a:lnTo>
                  <a:lnTo>
                    <a:pt x="211" y="20"/>
                  </a:lnTo>
                  <a:lnTo>
                    <a:pt x="229" y="35"/>
                  </a:lnTo>
                  <a:lnTo>
                    <a:pt x="244" y="55"/>
                  </a:lnTo>
                  <a:lnTo>
                    <a:pt x="254" y="77"/>
                  </a:lnTo>
                  <a:lnTo>
                    <a:pt x="260" y="102"/>
                  </a:lnTo>
                  <a:lnTo>
                    <a:pt x="261" y="132"/>
                  </a:lnTo>
                  <a:lnTo>
                    <a:pt x="260" y="162"/>
                  </a:lnTo>
                  <a:lnTo>
                    <a:pt x="254" y="189"/>
                  </a:lnTo>
                  <a:lnTo>
                    <a:pt x="244" y="211"/>
                  </a:lnTo>
                  <a:lnTo>
                    <a:pt x="229" y="231"/>
                  </a:lnTo>
                  <a:lnTo>
                    <a:pt x="211" y="246"/>
                  </a:lnTo>
                  <a:lnTo>
                    <a:pt x="192" y="257"/>
                  </a:lnTo>
                  <a:lnTo>
                    <a:pt x="171" y="263"/>
                  </a:lnTo>
                  <a:lnTo>
                    <a:pt x="149" y="266"/>
                  </a:lnTo>
                  <a:lnTo>
                    <a:pt x="128" y="264"/>
                  </a:lnTo>
                  <a:lnTo>
                    <a:pt x="109" y="257"/>
                  </a:lnTo>
                  <a:lnTo>
                    <a:pt x="90" y="246"/>
                  </a:lnTo>
                  <a:lnTo>
                    <a:pt x="71" y="229"/>
                  </a:lnTo>
                  <a:lnTo>
                    <a:pt x="71" y="358"/>
                  </a:lnTo>
                  <a:lnTo>
                    <a:pt x="0" y="358"/>
                  </a:lnTo>
                  <a:lnTo>
                    <a:pt x="0" y="6"/>
                  </a:lnTo>
                  <a:close/>
                  <a:moveTo>
                    <a:pt x="69" y="129"/>
                  </a:moveTo>
                  <a:lnTo>
                    <a:pt x="71" y="155"/>
                  </a:lnTo>
                  <a:lnTo>
                    <a:pt x="77" y="176"/>
                  </a:lnTo>
                  <a:lnTo>
                    <a:pt x="87" y="193"/>
                  </a:lnTo>
                  <a:lnTo>
                    <a:pt x="100" y="204"/>
                  </a:lnTo>
                  <a:lnTo>
                    <a:pt x="115" y="210"/>
                  </a:lnTo>
                  <a:lnTo>
                    <a:pt x="131" y="213"/>
                  </a:lnTo>
                  <a:lnTo>
                    <a:pt x="148" y="211"/>
                  </a:lnTo>
                  <a:lnTo>
                    <a:pt x="161" y="204"/>
                  </a:lnTo>
                  <a:lnTo>
                    <a:pt x="173" y="194"/>
                  </a:lnTo>
                  <a:lnTo>
                    <a:pt x="182" y="179"/>
                  </a:lnTo>
                  <a:lnTo>
                    <a:pt x="187" y="158"/>
                  </a:lnTo>
                  <a:lnTo>
                    <a:pt x="189" y="133"/>
                  </a:lnTo>
                  <a:lnTo>
                    <a:pt x="187" y="108"/>
                  </a:lnTo>
                  <a:lnTo>
                    <a:pt x="182" y="88"/>
                  </a:lnTo>
                  <a:lnTo>
                    <a:pt x="173" y="73"/>
                  </a:lnTo>
                  <a:lnTo>
                    <a:pt x="161" y="62"/>
                  </a:lnTo>
                  <a:lnTo>
                    <a:pt x="146" y="56"/>
                  </a:lnTo>
                  <a:lnTo>
                    <a:pt x="130" y="53"/>
                  </a:lnTo>
                  <a:lnTo>
                    <a:pt x="114" y="56"/>
                  </a:lnTo>
                  <a:lnTo>
                    <a:pt x="99" y="62"/>
                  </a:lnTo>
                  <a:lnTo>
                    <a:pt x="87" y="73"/>
                  </a:lnTo>
                  <a:lnTo>
                    <a:pt x="77" y="87"/>
                  </a:lnTo>
                  <a:lnTo>
                    <a:pt x="71" y="106"/>
                  </a:lnTo>
                  <a:lnTo>
                    <a:pt x="69" y="1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4" name="Rectangle 20"/>
            <p:cNvSpPr>
              <a:spLocks noChangeArrowheads="1"/>
            </p:cNvSpPr>
            <p:nvPr/>
          </p:nvSpPr>
          <p:spPr bwMode="auto">
            <a:xfrm>
              <a:off x="2449" y="1789"/>
              <a:ext cx="139" cy="66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5" name="Freeform 21"/>
            <p:cNvSpPr>
              <a:spLocks/>
            </p:cNvSpPr>
            <p:nvPr/>
          </p:nvSpPr>
          <p:spPr bwMode="auto">
            <a:xfrm>
              <a:off x="2614" y="1602"/>
              <a:ext cx="260" cy="347"/>
            </a:xfrm>
            <a:custGeom>
              <a:avLst/>
              <a:gdLst>
                <a:gd name="T0" fmla="*/ 0 w 260"/>
                <a:gd name="T1" fmla="*/ 347 h 347"/>
                <a:gd name="T2" fmla="*/ 0 w 260"/>
                <a:gd name="T3" fmla="*/ 0 h 347"/>
                <a:gd name="T4" fmla="*/ 74 w 260"/>
                <a:gd name="T5" fmla="*/ 0 h 347"/>
                <a:gd name="T6" fmla="*/ 74 w 260"/>
                <a:gd name="T7" fmla="*/ 288 h 347"/>
                <a:gd name="T8" fmla="*/ 260 w 260"/>
                <a:gd name="T9" fmla="*/ 288 h 347"/>
                <a:gd name="T10" fmla="*/ 260 w 260"/>
                <a:gd name="T11" fmla="*/ 347 h 347"/>
                <a:gd name="T12" fmla="*/ 0 w 260"/>
                <a:gd name="T13" fmla="*/ 347 h 3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347"/>
                <a:gd name="T23" fmla="*/ 260 w 260"/>
                <a:gd name="T24" fmla="*/ 347 h 3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347">
                  <a:moveTo>
                    <a:pt x="0" y="347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288"/>
                  </a:lnTo>
                  <a:lnTo>
                    <a:pt x="260" y="288"/>
                  </a:lnTo>
                  <a:lnTo>
                    <a:pt x="260" y="347"/>
                  </a:lnTo>
                  <a:lnTo>
                    <a:pt x="0" y="3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6" name="Freeform 22"/>
            <p:cNvSpPr>
              <a:spLocks noEditPoints="1"/>
            </p:cNvSpPr>
            <p:nvPr/>
          </p:nvSpPr>
          <p:spPr bwMode="auto">
            <a:xfrm>
              <a:off x="2873" y="1689"/>
              <a:ext cx="276" cy="266"/>
            </a:xfrm>
            <a:custGeom>
              <a:avLst/>
              <a:gdLst>
                <a:gd name="T0" fmla="*/ 0 w 276"/>
                <a:gd name="T1" fmla="*/ 130 h 266"/>
                <a:gd name="T2" fmla="*/ 4 w 276"/>
                <a:gd name="T3" fmla="*/ 97 h 266"/>
                <a:gd name="T4" fmla="*/ 16 w 276"/>
                <a:gd name="T5" fmla="*/ 65 h 266"/>
                <a:gd name="T6" fmla="*/ 29 w 276"/>
                <a:gd name="T7" fmla="*/ 45 h 266"/>
                <a:gd name="T8" fmla="*/ 45 w 276"/>
                <a:gd name="T9" fmla="*/ 30 h 266"/>
                <a:gd name="T10" fmla="*/ 66 w 276"/>
                <a:gd name="T11" fmla="*/ 17 h 266"/>
                <a:gd name="T12" fmla="*/ 88 w 276"/>
                <a:gd name="T13" fmla="*/ 7 h 266"/>
                <a:gd name="T14" fmla="*/ 112 w 276"/>
                <a:gd name="T15" fmla="*/ 2 h 266"/>
                <a:gd name="T16" fmla="*/ 137 w 276"/>
                <a:gd name="T17" fmla="*/ 0 h 266"/>
                <a:gd name="T18" fmla="*/ 166 w 276"/>
                <a:gd name="T19" fmla="*/ 3 h 266"/>
                <a:gd name="T20" fmla="*/ 193 w 276"/>
                <a:gd name="T21" fmla="*/ 10 h 266"/>
                <a:gd name="T22" fmla="*/ 217 w 276"/>
                <a:gd name="T23" fmla="*/ 21 h 266"/>
                <a:gd name="T24" fmla="*/ 237 w 276"/>
                <a:gd name="T25" fmla="*/ 38 h 266"/>
                <a:gd name="T26" fmla="*/ 255 w 276"/>
                <a:gd name="T27" fmla="*/ 58 h 266"/>
                <a:gd name="T28" fmla="*/ 267 w 276"/>
                <a:gd name="T29" fmla="*/ 81 h 266"/>
                <a:gd name="T30" fmla="*/ 273 w 276"/>
                <a:gd name="T31" fmla="*/ 106 h 266"/>
                <a:gd name="T32" fmla="*/ 276 w 276"/>
                <a:gd name="T33" fmla="*/ 133 h 266"/>
                <a:gd name="T34" fmla="*/ 273 w 276"/>
                <a:gd name="T35" fmla="*/ 160 h 266"/>
                <a:gd name="T36" fmla="*/ 267 w 276"/>
                <a:gd name="T37" fmla="*/ 185 h 266"/>
                <a:gd name="T38" fmla="*/ 255 w 276"/>
                <a:gd name="T39" fmla="*/ 208 h 266"/>
                <a:gd name="T40" fmla="*/ 237 w 276"/>
                <a:gd name="T41" fmla="*/ 228 h 266"/>
                <a:gd name="T42" fmla="*/ 217 w 276"/>
                <a:gd name="T43" fmla="*/ 245 h 266"/>
                <a:gd name="T44" fmla="*/ 193 w 276"/>
                <a:gd name="T45" fmla="*/ 256 h 266"/>
                <a:gd name="T46" fmla="*/ 166 w 276"/>
                <a:gd name="T47" fmla="*/ 263 h 266"/>
                <a:gd name="T48" fmla="*/ 138 w 276"/>
                <a:gd name="T49" fmla="*/ 266 h 266"/>
                <a:gd name="T50" fmla="*/ 113 w 276"/>
                <a:gd name="T51" fmla="*/ 264 h 266"/>
                <a:gd name="T52" fmla="*/ 90 w 276"/>
                <a:gd name="T53" fmla="*/ 259 h 266"/>
                <a:gd name="T54" fmla="*/ 68 w 276"/>
                <a:gd name="T55" fmla="*/ 250 h 266"/>
                <a:gd name="T56" fmla="*/ 47 w 276"/>
                <a:gd name="T57" fmla="*/ 239 h 266"/>
                <a:gd name="T58" fmla="*/ 29 w 276"/>
                <a:gd name="T59" fmla="*/ 224 h 266"/>
                <a:gd name="T60" fmla="*/ 16 w 276"/>
                <a:gd name="T61" fmla="*/ 204 h 266"/>
                <a:gd name="T62" fmla="*/ 7 w 276"/>
                <a:gd name="T63" fmla="*/ 182 h 266"/>
                <a:gd name="T64" fmla="*/ 1 w 276"/>
                <a:gd name="T65" fmla="*/ 158 h 266"/>
                <a:gd name="T66" fmla="*/ 0 w 276"/>
                <a:gd name="T67" fmla="*/ 130 h 266"/>
                <a:gd name="T68" fmla="*/ 72 w 276"/>
                <a:gd name="T69" fmla="*/ 133 h 266"/>
                <a:gd name="T70" fmla="*/ 73 w 276"/>
                <a:gd name="T71" fmla="*/ 157 h 266"/>
                <a:gd name="T72" fmla="*/ 81 w 276"/>
                <a:gd name="T73" fmla="*/ 176 h 266"/>
                <a:gd name="T74" fmla="*/ 91 w 276"/>
                <a:gd name="T75" fmla="*/ 192 h 266"/>
                <a:gd name="T76" fmla="*/ 104 w 276"/>
                <a:gd name="T77" fmla="*/ 203 h 266"/>
                <a:gd name="T78" fmla="*/ 121 w 276"/>
                <a:gd name="T79" fmla="*/ 208 h 266"/>
                <a:gd name="T80" fmla="*/ 138 w 276"/>
                <a:gd name="T81" fmla="*/ 211 h 266"/>
                <a:gd name="T82" fmla="*/ 156 w 276"/>
                <a:gd name="T83" fmla="*/ 208 h 266"/>
                <a:gd name="T84" fmla="*/ 171 w 276"/>
                <a:gd name="T85" fmla="*/ 203 h 266"/>
                <a:gd name="T86" fmla="*/ 184 w 276"/>
                <a:gd name="T87" fmla="*/ 192 h 266"/>
                <a:gd name="T88" fmla="*/ 195 w 276"/>
                <a:gd name="T89" fmla="*/ 176 h 266"/>
                <a:gd name="T90" fmla="*/ 202 w 276"/>
                <a:gd name="T91" fmla="*/ 157 h 266"/>
                <a:gd name="T92" fmla="*/ 203 w 276"/>
                <a:gd name="T93" fmla="*/ 133 h 266"/>
                <a:gd name="T94" fmla="*/ 202 w 276"/>
                <a:gd name="T95" fmla="*/ 109 h 266"/>
                <a:gd name="T96" fmla="*/ 195 w 276"/>
                <a:gd name="T97" fmla="*/ 91 h 266"/>
                <a:gd name="T98" fmla="*/ 184 w 276"/>
                <a:gd name="T99" fmla="*/ 76 h 266"/>
                <a:gd name="T100" fmla="*/ 171 w 276"/>
                <a:gd name="T101" fmla="*/ 65 h 266"/>
                <a:gd name="T102" fmla="*/ 156 w 276"/>
                <a:gd name="T103" fmla="*/ 58 h 266"/>
                <a:gd name="T104" fmla="*/ 138 w 276"/>
                <a:gd name="T105" fmla="*/ 55 h 266"/>
                <a:gd name="T106" fmla="*/ 121 w 276"/>
                <a:gd name="T107" fmla="*/ 58 h 266"/>
                <a:gd name="T108" fmla="*/ 104 w 276"/>
                <a:gd name="T109" fmla="*/ 65 h 266"/>
                <a:gd name="T110" fmla="*/ 91 w 276"/>
                <a:gd name="T111" fmla="*/ 76 h 266"/>
                <a:gd name="T112" fmla="*/ 81 w 276"/>
                <a:gd name="T113" fmla="*/ 91 h 266"/>
                <a:gd name="T114" fmla="*/ 73 w 276"/>
                <a:gd name="T115" fmla="*/ 109 h 266"/>
                <a:gd name="T116" fmla="*/ 72 w 276"/>
                <a:gd name="T117" fmla="*/ 133 h 2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6"/>
                <a:gd name="T178" fmla="*/ 0 h 266"/>
                <a:gd name="T179" fmla="*/ 276 w 276"/>
                <a:gd name="T180" fmla="*/ 266 h 2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6" h="266">
                  <a:moveTo>
                    <a:pt x="0" y="130"/>
                  </a:moveTo>
                  <a:lnTo>
                    <a:pt x="4" y="97"/>
                  </a:lnTo>
                  <a:lnTo>
                    <a:pt x="16" y="65"/>
                  </a:lnTo>
                  <a:lnTo>
                    <a:pt x="29" y="45"/>
                  </a:lnTo>
                  <a:lnTo>
                    <a:pt x="45" y="30"/>
                  </a:lnTo>
                  <a:lnTo>
                    <a:pt x="66" y="17"/>
                  </a:lnTo>
                  <a:lnTo>
                    <a:pt x="88" y="7"/>
                  </a:lnTo>
                  <a:lnTo>
                    <a:pt x="112" y="2"/>
                  </a:lnTo>
                  <a:lnTo>
                    <a:pt x="137" y="0"/>
                  </a:lnTo>
                  <a:lnTo>
                    <a:pt x="166" y="3"/>
                  </a:lnTo>
                  <a:lnTo>
                    <a:pt x="193" y="10"/>
                  </a:lnTo>
                  <a:lnTo>
                    <a:pt x="217" y="21"/>
                  </a:lnTo>
                  <a:lnTo>
                    <a:pt x="237" y="38"/>
                  </a:lnTo>
                  <a:lnTo>
                    <a:pt x="255" y="58"/>
                  </a:lnTo>
                  <a:lnTo>
                    <a:pt x="267" y="81"/>
                  </a:lnTo>
                  <a:lnTo>
                    <a:pt x="273" y="106"/>
                  </a:lnTo>
                  <a:lnTo>
                    <a:pt x="276" y="133"/>
                  </a:lnTo>
                  <a:lnTo>
                    <a:pt x="273" y="160"/>
                  </a:lnTo>
                  <a:lnTo>
                    <a:pt x="267" y="185"/>
                  </a:lnTo>
                  <a:lnTo>
                    <a:pt x="255" y="208"/>
                  </a:lnTo>
                  <a:lnTo>
                    <a:pt x="237" y="228"/>
                  </a:lnTo>
                  <a:lnTo>
                    <a:pt x="217" y="245"/>
                  </a:lnTo>
                  <a:lnTo>
                    <a:pt x="193" y="256"/>
                  </a:lnTo>
                  <a:lnTo>
                    <a:pt x="166" y="263"/>
                  </a:lnTo>
                  <a:lnTo>
                    <a:pt x="138" y="266"/>
                  </a:lnTo>
                  <a:lnTo>
                    <a:pt x="113" y="264"/>
                  </a:lnTo>
                  <a:lnTo>
                    <a:pt x="90" y="259"/>
                  </a:lnTo>
                  <a:lnTo>
                    <a:pt x="68" y="250"/>
                  </a:lnTo>
                  <a:lnTo>
                    <a:pt x="47" y="239"/>
                  </a:lnTo>
                  <a:lnTo>
                    <a:pt x="29" y="224"/>
                  </a:lnTo>
                  <a:lnTo>
                    <a:pt x="16" y="204"/>
                  </a:lnTo>
                  <a:lnTo>
                    <a:pt x="7" y="182"/>
                  </a:lnTo>
                  <a:lnTo>
                    <a:pt x="1" y="158"/>
                  </a:lnTo>
                  <a:lnTo>
                    <a:pt x="0" y="130"/>
                  </a:lnTo>
                  <a:close/>
                  <a:moveTo>
                    <a:pt x="72" y="133"/>
                  </a:moveTo>
                  <a:lnTo>
                    <a:pt x="73" y="157"/>
                  </a:lnTo>
                  <a:lnTo>
                    <a:pt x="81" y="176"/>
                  </a:lnTo>
                  <a:lnTo>
                    <a:pt x="91" y="192"/>
                  </a:lnTo>
                  <a:lnTo>
                    <a:pt x="104" y="203"/>
                  </a:lnTo>
                  <a:lnTo>
                    <a:pt x="121" y="208"/>
                  </a:lnTo>
                  <a:lnTo>
                    <a:pt x="138" y="211"/>
                  </a:lnTo>
                  <a:lnTo>
                    <a:pt x="156" y="208"/>
                  </a:lnTo>
                  <a:lnTo>
                    <a:pt x="171" y="203"/>
                  </a:lnTo>
                  <a:lnTo>
                    <a:pt x="184" y="192"/>
                  </a:lnTo>
                  <a:lnTo>
                    <a:pt x="195" y="176"/>
                  </a:lnTo>
                  <a:lnTo>
                    <a:pt x="202" y="157"/>
                  </a:lnTo>
                  <a:lnTo>
                    <a:pt x="203" y="133"/>
                  </a:lnTo>
                  <a:lnTo>
                    <a:pt x="202" y="109"/>
                  </a:lnTo>
                  <a:lnTo>
                    <a:pt x="195" y="91"/>
                  </a:lnTo>
                  <a:lnTo>
                    <a:pt x="184" y="76"/>
                  </a:lnTo>
                  <a:lnTo>
                    <a:pt x="171" y="65"/>
                  </a:lnTo>
                  <a:lnTo>
                    <a:pt x="156" y="58"/>
                  </a:lnTo>
                  <a:lnTo>
                    <a:pt x="138" y="55"/>
                  </a:lnTo>
                  <a:lnTo>
                    <a:pt x="121" y="58"/>
                  </a:lnTo>
                  <a:lnTo>
                    <a:pt x="104" y="65"/>
                  </a:lnTo>
                  <a:lnTo>
                    <a:pt x="91" y="76"/>
                  </a:lnTo>
                  <a:lnTo>
                    <a:pt x="81" y="91"/>
                  </a:lnTo>
                  <a:lnTo>
                    <a:pt x="73" y="109"/>
                  </a:lnTo>
                  <a:lnTo>
                    <a:pt x="72" y="13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7" name="Freeform 23"/>
            <p:cNvSpPr>
              <a:spLocks/>
            </p:cNvSpPr>
            <p:nvPr/>
          </p:nvSpPr>
          <p:spPr bwMode="auto">
            <a:xfrm>
              <a:off x="3168" y="1599"/>
              <a:ext cx="248" cy="350"/>
            </a:xfrm>
            <a:custGeom>
              <a:avLst/>
              <a:gdLst>
                <a:gd name="T0" fmla="*/ 0 w 248"/>
                <a:gd name="T1" fmla="*/ 350 h 350"/>
                <a:gd name="T2" fmla="*/ 0 w 248"/>
                <a:gd name="T3" fmla="*/ 0 h 350"/>
                <a:gd name="T4" fmla="*/ 71 w 248"/>
                <a:gd name="T5" fmla="*/ 0 h 350"/>
                <a:gd name="T6" fmla="*/ 71 w 248"/>
                <a:gd name="T7" fmla="*/ 185 h 350"/>
                <a:gd name="T8" fmla="*/ 153 w 248"/>
                <a:gd name="T9" fmla="*/ 96 h 350"/>
                <a:gd name="T10" fmla="*/ 241 w 248"/>
                <a:gd name="T11" fmla="*/ 96 h 350"/>
                <a:gd name="T12" fmla="*/ 149 w 248"/>
                <a:gd name="T13" fmla="*/ 190 h 350"/>
                <a:gd name="T14" fmla="*/ 248 w 248"/>
                <a:gd name="T15" fmla="*/ 350 h 350"/>
                <a:gd name="T16" fmla="*/ 171 w 248"/>
                <a:gd name="T17" fmla="*/ 350 h 350"/>
                <a:gd name="T18" fmla="*/ 103 w 248"/>
                <a:gd name="T19" fmla="*/ 237 h 350"/>
                <a:gd name="T20" fmla="*/ 71 w 248"/>
                <a:gd name="T21" fmla="*/ 269 h 350"/>
                <a:gd name="T22" fmla="*/ 71 w 248"/>
                <a:gd name="T23" fmla="*/ 350 h 350"/>
                <a:gd name="T24" fmla="*/ 0 w 248"/>
                <a:gd name="T25" fmla="*/ 350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8"/>
                <a:gd name="T40" fmla="*/ 0 h 350"/>
                <a:gd name="T41" fmla="*/ 248 w 248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8" h="350">
                  <a:moveTo>
                    <a:pt x="0" y="350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185"/>
                  </a:lnTo>
                  <a:lnTo>
                    <a:pt x="153" y="96"/>
                  </a:lnTo>
                  <a:lnTo>
                    <a:pt x="241" y="96"/>
                  </a:lnTo>
                  <a:lnTo>
                    <a:pt x="149" y="190"/>
                  </a:lnTo>
                  <a:lnTo>
                    <a:pt x="248" y="350"/>
                  </a:lnTo>
                  <a:lnTo>
                    <a:pt x="171" y="350"/>
                  </a:lnTo>
                  <a:lnTo>
                    <a:pt x="103" y="237"/>
                  </a:lnTo>
                  <a:lnTo>
                    <a:pt x="71" y="269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8" name="Freeform 24"/>
            <p:cNvSpPr>
              <a:spLocks/>
            </p:cNvSpPr>
            <p:nvPr/>
          </p:nvSpPr>
          <p:spPr bwMode="auto">
            <a:xfrm>
              <a:off x="3521" y="1593"/>
              <a:ext cx="302" cy="363"/>
            </a:xfrm>
            <a:custGeom>
              <a:avLst/>
              <a:gdLst>
                <a:gd name="T0" fmla="*/ 74 w 302"/>
                <a:gd name="T1" fmla="*/ 236 h 363"/>
                <a:gd name="T2" fmla="*/ 88 w 302"/>
                <a:gd name="T3" fmla="*/ 274 h 363"/>
                <a:gd name="T4" fmla="*/ 115 w 302"/>
                <a:gd name="T5" fmla="*/ 296 h 363"/>
                <a:gd name="T6" fmla="*/ 155 w 302"/>
                <a:gd name="T7" fmla="*/ 303 h 363"/>
                <a:gd name="T8" fmla="*/ 195 w 302"/>
                <a:gd name="T9" fmla="*/ 297 h 363"/>
                <a:gd name="T10" fmla="*/ 220 w 302"/>
                <a:gd name="T11" fmla="*/ 279 h 363"/>
                <a:gd name="T12" fmla="*/ 227 w 302"/>
                <a:gd name="T13" fmla="*/ 254 h 363"/>
                <a:gd name="T14" fmla="*/ 226 w 302"/>
                <a:gd name="T15" fmla="*/ 243 h 363"/>
                <a:gd name="T16" fmla="*/ 220 w 302"/>
                <a:gd name="T17" fmla="*/ 233 h 363"/>
                <a:gd name="T18" fmla="*/ 192 w 302"/>
                <a:gd name="T19" fmla="*/ 218 h 363"/>
                <a:gd name="T20" fmla="*/ 161 w 302"/>
                <a:gd name="T21" fmla="*/ 209 h 363"/>
                <a:gd name="T22" fmla="*/ 97 w 302"/>
                <a:gd name="T23" fmla="*/ 193 h 363"/>
                <a:gd name="T24" fmla="*/ 48 w 302"/>
                <a:gd name="T25" fmla="*/ 168 h 363"/>
                <a:gd name="T26" fmla="*/ 22 w 302"/>
                <a:gd name="T27" fmla="*/ 137 h 363"/>
                <a:gd name="T28" fmla="*/ 13 w 302"/>
                <a:gd name="T29" fmla="*/ 98 h 363"/>
                <a:gd name="T30" fmla="*/ 29 w 302"/>
                <a:gd name="T31" fmla="*/ 48 h 363"/>
                <a:gd name="T32" fmla="*/ 57 w 302"/>
                <a:gd name="T33" fmla="*/ 21 h 363"/>
                <a:gd name="T34" fmla="*/ 97 w 302"/>
                <a:gd name="T35" fmla="*/ 6 h 363"/>
                <a:gd name="T36" fmla="*/ 149 w 302"/>
                <a:gd name="T37" fmla="*/ 0 h 363"/>
                <a:gd name="T38" fmla="*/ 211 w 302"/>
                <a:gd name="T39" fmla="*/ 7 h 363"/>
                <a:gd name="T40" fmla="*/ 254 w 302"/>
                <a:gd name="T41" fmla="*/ 29 h 363"/>
                <a:gd name="T42" fmla="*/ 282 w 302"/>
                <a:gd name="T43" fmla="*/ 63 h 363"/>
                <a:gd name="T44" fmla="*/ 291 w 302"/>
                <a:gd name="T45" fmla="*/ 106 h 363"/>
                <a:gd name="T46" fmla="*/ 212 w 302"/>
                <a:gd name="T47" fmla="*/ 92 h 363"/>
                <a:gd name="T48" fmla="*/ 196 w 302"/>
                <a:gd name="T49" fmla="*/ 70 h 363"/>
                <a:gd name="T50" fmla="*/ 168 w 302"/>
                <a:gd name="T51" fmla="*/ 60 h 363"/>
                <a:gd name="T52" fmla="*/ 128 w 302"/>
                <a:gd name="T53" fmla="*/ 60 h 363"/>
                <a:gd name="T54" fmla="*/ 97 w 302"/>
                <a:gd name="T55" fmla="*/ 71 h 363"/>
                <a:gd name="T56" fmla="*/ 85 w 302"/>
                <a:gd name="T57" fmla="*/ 94 h 363"/>
                <a:gd name="T58" fmla="*/ 88 w 302"/>
                <a:gd name="T59" fmla="*/ 103 h 363"/>
                <a:gd name="T60" fmla="*/ 97 w 302"/>
                <a:gd name="T61" fmla="*/ 115 h 363"/>
                <a:gd name="T62" fmla="*/ 133 w 302"/>
                <a:gd name="T63" fmla="*/ 130 h 363"/>
                <a:gd name="T64" fmla="*/ 199 w 302"/>
                <a:gd name="T65" fmla="*/ 145 h 363"/>
                <a:gd name="T66" fmla="*/ 246 w 302"/>
                <a:gd name="T67" fmla="*/ 163 h 363"/>
                <a:gd name="T68" fmla="*/ 288 w 302"/>
                <a:gd name="T69" fmla="*/ 198 h 363"/>
                <a:gd name="T70" fmla="*/ 301 w 302"/>
                <a:gd name="T71" fmla="*/ 233 h 363"/>
                <a:gd name="T72" fmla="*/ 301 w 302"/>
                <a:gd name="T73" fmla="*/ 274 h 363"/>
                <a:gd name="T74" fmla="*/ 285 w 302"/>
                <a:gd name="T75" fmla="*/ 311 h 363"/>
                <a:gd name="T76" fmla="*/ 254 w 302"/>
                <a:gd name="T77" fmla="*/ 341 h 363"/>
                <a:gd name="T78" fmla="*/ 211 w 302"/>
                <a:gd name="T79" fmla="*/ 357 h 363"/>
                <a:gd name="T80" fmla="*/ 153 w 302"/>
                <a:gd name="T81" fmla="*/ 363 h 363"/>
                <a:gd name="T82" fmla="*/ 91 w 302"/>
                <a:gd name="T83" fmla="*/ 355 h 363"/>
                <a:gd name="T84" fmla="*/ 45 w 302"/>
                <a:gd name="T85" fmla="*/ 332 h 363"/>
                <a:gd name="T86" fmla="*/ 16 w 302"/>
                <a:gd name="T87" fmla="*/ 295 h 363"/>
                <a:gd name="T88" fmla="*/ 0 w 302"/>
                <a:gd name="T89" fmla="*/ 243 h 3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2"/>
                <a:gd name="T136" fmla="*/ 0 h 363"/>
                <a:gd name="T137" fmla="*/ 302 w 302"/>
                <a:gd name="T138" fmla="*/ 363 h 3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2" h="363">
                  <a:moveTo>
                    <a:pt x="0" y="243"/>
                  </a:moveTo>
                  <a:lnTo>
                    <a:pt x="74" y="236"/>
                  </a:lnTo>
                  <a:lnTo>
                    <a:pt x="79" y="257"/>
                  </a:lnTo>
                  <a:lnTo>
                    <a:pt x="88" y="274"/>
                  </a:lnTo>
                  <a:lnTo>
                    <a:pt x="100" y="286"/>
                  </a:lnTo>
                  <a:lnTo>
                    <a:pt x="115" y="296"/>
                  </a:lnTo>
                  <a:lnTo>
                    <a:pt x="133" y="302"/>
                  </a:lnTo>
                  <a:lnTo>
                    <a:pt x="155" y="303"/>
                  </a:lnTo>
                  <a:lnTo>
                    <a:pt x="177" y="302"/>
                  </a:lnTo>
                  <a:lnTo>
                    <a:pt x="195" y="297"/>
                  </a:lnTo>
                  <a:lnTo>
                    <a:pt x="209" y="289"/>
                  </a:lnTo>
                  <a:lnTo>
                    <a:pt x="220" y="279"/>
                  </a:lnTo>
                  <a:lnTo>
                    <a:pt x="226" y="267"/>
                  </a:lnTo>
                  <a:lnTo>
                    <a:pt x="227" y="254"/>
                  </a:lnTo>
                  <a:lnTo>
                    <a:pt x="227" y="249"/>
                  </a:lnTo>
                  <a:lnTo>
                    <a:pt x="226" y="243"/>
                  </a:lnTo>
                  <a:lnTo>
                    <a:pt x="223" y="237"/>
                  </a:lnTo>
                  <a:lnTo>
                    <a:pt x="220" y="233"/>
                  </a:lnTo>
                  <a:lnTo>
                    <a:pt x="208" y="225"/>
                  </a:lnTo>
                  <a:lnTo>
                    <a:pt x="192" y="218"/>
                  </a:lnTo>
                  <a:lnTo>
                    <a:pt x="180" y="215"/>
                  </a:lnTo>
                  <a:lnTo>
                    <a:pt x="161" y="209"/>
                  </a:lnTo>
                  <a:lnTo>
                    <a:pt x="133" y="202"/>
                  </a:lnTo>
                  <a:lnTo>
                    <a:pt x="97" y="193"/>
                  </a:lnTo>
                  <a:lnTo>
                    <a:pt x="69" y="182"/>
                  </a:lnTo>
                  <a:lnTo>
                    <a:pt x="48" y="168"/>
                  </a:lnTo>
                  <a:lnTo>
                    <a:pt x="34" y="154"/>
                  </a:lnTo>
                  <a:lnTo>
                    <a:pt x="22" y="137"/>
                  </a:lnTo>
                  <a:lnTo>
                    <a:pt x="16" y="117"/>
                  </a:lnTo>
                  <a:lnTo>
                    <a:pt x="13" y="98"/>
                  </a:lnTo>
                  <a:lnTo>
                    <a:pt x="17" y="71"/>
                  </a:lnTo>
                  <a:lnTo>
                    <a:pt x="29" y="48"/>
                  </a:lnTo>
                  <a:lnTo>
                    <a:pt x="43" y="34"/>
                  </a:lnTo>
                  <a:lnTo>
                    <a:pt x="57" y="21"/>
                  </a:lnTo>
                  <a:lnTo>
                    <a:pt x="76" y="13"/>
                  </a:lnTo>
                  <a:lnTo>
                    <a:pt x="97" y="6"/>
                  </a:lnTo>
                  <a:lnTo>
                    <a:pt x="122" y="2"/>
                  </a:lnTo>
                  <a:lnTo>
                    <a:pt x="149" y="0"/>
                  </a:lnTo>
                  <a:lnTo>
                    <a:pt x="181" y="2"/>
                  </a:lnTo>
                  <a:lnTo>
                    <a:pt x="211" y="7"/>
                  </a:lnTo>
                  <a:lnTo>
                    <a:pt x="234" y="17"/>
                  </a:lnTo>
                  <a:lnTo>
                    <a:pt x="254" y="29"/>
                  </a:lnTo>
                  <a:lnTo>
                    <a:pt x="270" y="45"/>
                  </a:lnTo>
                  <a:lnTo>
                    <a:pt x="282" y="63"/>
                  </a:lnTo>
                  <a:lnTo>
                    <a:pt x="288" y="84"/>
                  </a:lnTo>
                  <a:lnTo>
                    <a:pt x="291" y="106"/>
                  </a:lnTo>
                  <a:lnTo>
                    <a:pt x="217" y="109"/>
                  </a:lnTo>
                  <a:lnTo>
                    <a:pt x="212" y="92"/>
                  </a:lnTo>
                  <a:lnTo>
                    <a:pt x="205" y="80"/>
                  </a:lnTo>
                  <a:lnTo>
                    <a:pt x="196" y="70"/>
                  </a:lnTo>
                  <a:lnTo>
                    <a:pt x="184" y="64"/>
                  </a:lnTo>
                  <a:lnTo>
                    <a:pt x="168" y="60"/>
                  </a:lnTo>
                  <a:lnTo>
                    <a:pt x="149" y="59"/>
                  </a:lnTo>
                  <a:lnTo>
                    <a:pt x="128" y="60"/>
                  </a:lnTo>
                  <a:lnTo>
                    <a:pt x="110" y="64"/>
                  </a:lnTo>
                  <a:lnTo>
                    <a:pt x="97" y="71"/>
                  </a:lnTo>
                  <a:lnTo>
                    <a:pt x="88" y="81"/>
                  </a:lnTo>
                  <a:lnTo>
                    <a:pt x="85" y="94"/>
                  </a:lnTo>
                  <a:lnTo>
                    <a:pt x="85" y="99"/>
                  </a:lnTo>
                  <a:lnTo>
                    <a:pt x="88" y="103"/>
                  </a:lnTo>
                  <a:lnTo>
                    <a:pt x="91" y="109"/>
                  </a:lnTo>
                  <a:lnTo>
                    <a:pt x="97" y="115"/>
                  </a:lnTo>
                  <a:lnTo>
                    <a:pt x="110" y="122"/>
                  </a:lnTo>
                  <a:lnTo>
                    <a:pt x="133" y="130"/>
                  </a:lnTo>
                  <a:lnTo>
                    <a:pt x="165" y="138"/>
                  </a:lnTo>
                  <a:lnTo>
                    <a:pt x="199" y="145"/>
                  </a:lnTo>
                  <a:lnTo>
                    <a:pt x="226" y="154"/>
                  </a:lnTo>
                  <a:lnTo>
                    <a:pt x="246" y="163"/>
                  </a:lnTo>
                  <a:lnTo>
                    <a:pt x="270" y="179"/>
                  </a:lnTo>
                  <a:lnTo>
                    <a:pt x="288" y="198"/>
                  </a:lnTo>
                  <a:lnTo>
                    <a:pt x="295" y="215"/>
                  </a:lnTo>
                  <a:lnTo>
                    <a:pt x="301" y="233"/>
                  </a:lnTo>
                  <a:lnTo>
                    <a:pt x="302" y="254"/>
                  </a:lnTo>
                  <a:lnTo>
                    <a:pt x="301" y="274"/>
                  </a:lnTo>
                  <a:lnTo>
                    <a:pt x="295" y="293"/>
                  </a:lnTo>
                  <a:lnTo>
                    <a:pt x="285" y="311"/>
                  </a:lnTo>
                  <a:lnTo>
                    <a:pt x="271" y="327"/>
                  </a:lnTo>
                  <a:lnTo>
                    <a:pt x="254" y="341"/>
                  </a:lnTo>
                  <a:lnTo>
                    <a:pt x="234" y="350"/>
                  </a:lnTo>
                  <a:lnTo>
                    <a:pt x="211" y="357"/>
                  </a:lnTo>
                  <a:lnTo>
                    <a:pt x="184" y="362"/>
                  </a:lnTo>
                  <a:lnTo>
                    <a:pt x="153" y="363"/>
                  </a:lnTo>
                  <a:lnTo>
                    <a:pt x="119" y="362"/>
                  </a:lnTo>
                  <a:lnTo>
                    <a:pt x="91" y="355"/>
                  </a:lnTo>
                  <a:lnTo>
                    <a:pt x="66" y="345"/>
                  </a:lnTo>
                  <a:lnTo>
                    <a:pt x="45" y="332"/>
                  </a:lnTo>
                  <a:lnTo>
                    <a:pt x="29" y="316"/>
                  </a:lnTo>
                  <a:lnTo>
                    <a:pt x="16" y="295"/>
                  </a:lnTo>
                  <a:lnTo>
                    <a:pt x="6" y="271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39" name="Freeform 25"/>
            <p:cNvSpPr>
              <a:spLocks noEditPoints="1"/>
            </p:cNvSpPr>
            <p:nvPr/>
          </p:nvSpPr>
          <p:spPr bwMode="auto">
            <a:xfrm>
              <a:off x="3847" y="1599"/>
              <a:ext cx="71" cy="350"/>
            </a:xfrm>
            <a:custGeom>
              <a:avLst/>
              <a:gdLst>
                <a:gd name="T0" fmla="*/ 0 w 71"/>
                <a:gd name="T1" fmla="*/ 63 h 350"/>
                <a:gd name="T2" fmla="*/ 0 w 71"/>
                <a:gd name="T3" fmla="*/ 0 h 350"/>
                <a:gd name="T4" fmla="*/ 71 w 71"/>
                <a:gd name="T5" fmla="*/ 0 h 350"/>
                <a:gd name="T6" fmla="*/ 71 w 71"/>
                <a:gd name="T7" fmla="*/ 63 h 350"/>
                <a:gd name="T8" fmla="*/ 0 w 71"/>
                <a:gd name="T9" fmla="*/ 63 h 350"/>
                <a:gd name="T10" fmla="*/ 0 w 71"/>
                <a:gd name="T11" fmla="*/ 350 h 350"/>
                <a:gd name="T12" fmla="*/ 0 w 71"/>
                <a:gd name="T13" fmla="*/ 96 h 350"/>
                <a:gd name="T14" fmla="*/ 71 w 71"/>
                <a:gd name="T15" fmla="*/ 96 h 350"/>
                <a:gd name="T16" fmla="*/ 71 w 71"/>
                <a:gd name="T17" fmla="*/ 350 h 350"/>
                <a:gd name="T18" fmla="*/ 0 w 71"/>
                <a:gd name="T19" fmla="*/ 35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350"/>
                <a:gd name="T32" fmla="*/ 71 w 71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350">
                  <a:moveTo>
                    <a:pt x="0" y="63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63"/>
                  </a:lnTo>
                  <a:lnTo>
                    <a:pt x="0" y="63"/>
                  </a:lnTo>
                  <a:close/>
                  <a:moveTo>
                    <a:pt x="0" y="350"/>
                  </a:moveTo>
                  <a:lnTo>
                    <a:pt x="0" y="96"/>
                  </a:lnTo>
                  <a:lnTo>
                    <a:pt x="71" y="96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40" name="Freeform 26"/>
            <p:cNvSpPr>
              <a:spLocks/>
            </p:cNvSpPr>
            <p:nvPr/>
          </p:nvSpPr>
          <p:spPr bwMode="auto">
            <a:xfrm>
              <a:off x="3950" y="1689"/>
              <a:ext cx="396" cy="260"/>
            </a:xfrm>
            <a:custGeom>
              <a:avLst/>
              <a:gdLst>
                <a:gd name="T0" fmla="*/ 0 w 396"/>
                <a:gd name="T1" fmla="*/ 6 h 260"/>
                <a:gd name="T2" fmla="*/ 67 w 396"/>
                <a:gd name="T3" fmla="*/ 6 h 260"/>
                <a:gd name="T4" fmla="*/ 67 w 396"/>
                <a:gd name="T5" fmla="*/ 41 h 260"/>
                <a:gd name="T6" fmla="*/ 84 w 396"/>
                <a:gd name="T7" fmla="*/ 23 h 260"/>
                <a:gd name="T8" fmla="*/ 105 w 396"/>
                <a:gd name="T9" fmla="*/ 10 h 260"/>
                <a:gd name="T10" fmla="*/ 126 w 396"/>
                <a:gd name="T11" fmla="*/ 3 h 260"/>
                <a:gd name="T12" fmla="*/ 149 w 396"/>
                <a:gd name="T13" fmla="*/ 0 h 260"/>
                <a:gd name="T14" fmla="*/ 175 w 396"/>
                <a:gd name="T15" fmla="*/ 3 h 260"/>
                <a:gd name="T16" fmla="*/ 195 w 396"/>
                <a:gd name="T17" fmla="*/ 10 h 260"/>
                <a:gd name="T18" fmla="*/ 211 w 396"/>
                <a:gd name="T19" fmla="*/ 23 h 260"/>
                <a:gd name="T20" fmla="*/ 226 w 396"/>
                <a:gd name="T21" fmla="*/ 41 h 260"/>
                <a:gd name="T22" fmla="*/ 244 w 396"/>
                <a:gd name="T23" fmla="*/ 23 h 260"/>
                <a:gd name="T24" fmla="*/ 265 w 396"/>
                <a:gd name="T25" fmla="*/ 10 h 260"/>
                <a:gd name="T26" fmla="*/ 285 w 396"/>
                <a:gd name="T27" fmla="*/ 3 h 260"/>
                <a:gd name="T28" fmla="*/ 307 w 396"/>
                <a:gd name="T29" fmla="*/ 0 h 260"/>
                <a:gd name="T30" fmla="*/ 327 w 396"/>
                <a:gd name="T31" fmla="*/ 2 h 260"/>
                <a:gd name="T32" fmla="*/ 343 w 396"/>
                <a:gd name="T33" fmla="*/ 6 h 260"/>
                <a:gd name="T34" fmla="*/ 358 w 396"/>
                <a:gd name="T35" fmla="*/ 12 h 260"/>
                <a:gd name="T36" fmla="*/ 375 w 396"/>
                <a:gd name="T37" fmla="*/ 27 h 260"/>
                <a:gd name="T38" fmla="*/ 389 w 396"/>
                <a:gd name="T39" fmla="*/ 45 h 260"/>
                <a:gd name="T40" fmla="*/ 393 w 396"/>
                <a:gd name="T41" fmla="*/ 59 h 260"/>
                <a:gd name="T42" fmla="*/ 395 w 396"/>
                <a:gd name="T43" fmla="*/ 76 h 260"/>
                <a:gd name="T44" fmla="*/ 396 w 396"/>
                <a:gd name="T45" fmla="*/ 98 h 260"/>
                <a:gd name="T46" fmla="*/ 396 w 396"/>
                <a:gd name="T47" fmla="*/ 260 h 260"/>
                <a:gd name="T48" fmla="*/ 325 w 396"/>
                <a:gd name="T49" fmla="*/ 260 h 260"/>
                <a:gd name="T50" fmla="*/ 325 w 396"/>
                <a:gd name="T51" fmla="*/ 115 h 260"/>
                <a:gd name="T52" fmla="*/ 324 w 396"/>
                <a:gd name="T53" fmla="*/ 93 h 260"/>
                <a:gd name="T54" fmla="*/ 322 w 396"/>
                <a:gd name="T55" fmla="*/ 77 h 260"/>
                <a:gd name="T56" fmla="*/ 318 w 396"/>
                <a:gd name="T57" fmla="*/ 66 h 260"/>
                <a:gd name="T58" fmla="*/ 309 w 396"/>
                <a:gd name="T59" fmla="*/ 59 h 260"/>
                <a:gd name="T60" fmla="*/ 299 w 396"/>
                <a:gd name="T61" fmla="*/ 53 h 260"/>
                <a:gd name="T62" fmla="*/ 287 w 396"/>
                <a:gd name="T63" fmla="*/ 52 h 260"/>
                <a:gd name="T64" fmla="*/ 273 w 396"/>
                <a:gd name="T65" fmla="*/ 55 h 260"/>
                <a:gd name="T66" fmla="*/ 259 w 396"/>
                <a:gd name="T67" fmla="*/ 60 h 260"/>
                <a:gd name="T68" fmla="*/ 247 w 396"/>
                <a:gd name="T69" fmla="*/ 72 h 260"/>
                <a:gd name="T70" fmla="*/ 240 w 396"/>
                <a:gd name="T71" fmla="*/ 86 h 260"/>
                <a:gd name="T72" fmla="*/ 237 w 396"/>
                <a:gd name="T73" fmla="*/ 100 h 260"/>
                <a:gd name="T74" fmla="*/ 235 w 396"/>
                <a:gd name="T75" fmla="*/ 116 h 260"/>
                <a:gd name="T76" fmla="*/ 234 w 396"/>
                <a:gd name="T77" fmla="*/ 139 h 260"/>
                <a:gd name="T78" fmla="*/ 234 w 396"/>
                <a:gd name="T79" fmla="*/ 260 h 260"/>
                <a:gd name="T80" fmla="*/ 163 w 396"/>
                <a:gd name="T81" fmla="*/ 260 h 260"/>
                <a:gd name="T82" fmla="*/ 163 w 396"/>
                <a:gd name="T83" fmla="*/ 100 h 260"/>
                <a:gd name="T84" fmla="*/ 161 w 396"/>
                <a:gd name="T85" fmla="*/ 83 h 260"/>
                <a:gd name="T86" fmla="*/ 160 w 396"/>
                <a:gd name="T87" fmla="*/ 73 h 260"/>
                <a:gd name="T88" fmla="*/ 157 w 396"/>
                <a:gd name="T89" fmla="*/ 66 h 260"/>
                <a:gd name="T90" fmla="*/ 148 w 396"/>
                <a:gd name="T91" fmla="*/ 58 h 260"/>
                <a:gd name="T92" fmla="*/ 144 w 396"/>
                <a:gd name="T93" fmla="*/ 55 h 260"/>
                <a:gd name="T94" fmla="*/ 132 w 396"/>
                <a:gd name="T95" fmla="*/ 52 h 260"/>
                <a:gd name="T96" fmla="*/ 126 w 396"/>
                <a:gd name="T97" fmla="*/ 52 h 260"/>
                <a:gd name="T98" fmla="*/ 111 w 396"/>
                <a:gd name="T99" fmla="*/ 55 h 260"/>
                <a:gd name="T100" fmla="*/ 96 w 396"/>
                <a:gd name="T101" fmla="*/ 60 h 260"/>
                <a:gd name="T102" fmla="*/ 84 w 396"/>
                <a:gd name="T103" fmla="*/ 70 h 260"/>
                <a:gd name="T104" fmla="*/ 77 w 396"/>
                <a:gd name="T105" fmla="*/ 84 h 260"/>
                <a:gd name="T106" fmla="*/ 74 w 396"/>
                <a:gd name="T107" fmla="*/ 97 h 260"/>
                <a:gd name="T108" fmla="*/ 73 w 396"/>
                <a:gd name="T109" fmla="*/ 115 h 260"/>
                <a:gd name="T110" fmla="*/ 71 w 396"/>
                <a:gd name="T111" fmla="*/ 137 h 260"/>
                <a:gd name="T112" fmla="*/ 71 w 396"/>
                <a:gd name="T113" fmla="*/ 260 h 260"/>
                <a:gd name="T114" fmla="*/ 0 w 396"/>
                <a:gd name="T115" fmla="*/ 260 h 260"/>
                <a:gd name="T116" fmla="*/ 0 w 396"/>
                <a:gd name="T117" fmla="*/ 6 h 2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6"/>
                <a:gd name="T178" fmla="*/ 0 h 260"/>
                <a:gd name="T179" fmla="*/ 396 w 396"/>
                <a:gd name="T180" fmla="*/ 260 h 2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6" h="260">
                  <a:moveTo>
                    <a:pt x="0" y="6"/>
                  </a:moveTo>
                  <a:lnTo>
                    <a:pt x="67" y="6"/>
                  </a:lnTo>
                  <a:lnTo>
                    <a:pt x="67" y="41"/>
                  </a:lnTo>
                  <a:lnTo>
                    <a:pt x="84" y="23"/>
                  </a:lnTo>
                  <a:lnTo>
                    <a:pt x="105" y="10"/>
                  </a:lnTo>
                  <a:lnTo>
                    <a:pt x="126" y="3"/>
                  </a:lnTo>
                  <a:lnTo>
                    <a:pt x="149" y="0"/>
                  </a:lnTo>
                  <a:lnTo>
                    <a:pt x="175" y="3"/>
                  </a:lnTo>
                  <a:lnTo>
                    <a:pt x="195" y="10"/>
                  </a:lnTo>
                  <a:lnTo>
                    <a:pt x="211" y="23"/>
                  </a:lnTo>
                  <a:lnTo>
                    <a:pt x="226" y="41"/>
                  </a:lnTo>
                  <a:lnTo>
                    <a:pt x="244" y="23"/>
                  </a:lnTo>
                  <a:lnTo>
                    <a:pt x="265" y="10"/>
                  </a:lnTo>
                  <a:lnTo>
                    <a:pt x="285" y="3"/>
                  </a:lnTo>
                  <a:lnTo>
                    <a:pt x="307" y="0"/>
                  </a:lnTo>
                  <a:lnTo>
                    <a:pt x="327" y="2"/>
                  </a:lnTo>
                  <a:lnTo>
                    <a:pt x="343" y="6"/>
                  </a:lnTo>
                  <a:lnTo>
                    <a:pt x="358" y="12"/>
                  </a:lnTo>
                  <a:lnTo>
                    <a:pt x="375" y="27"/>
                  </a:lnTo>
                  <a:lnTo>
                    <a:pt x="389" y="45"/>
                  </a:lnTo>
                  <a:lnTo>
                    <a:pt x="393" y="59"/>
                  </a:lnTo>
                  <a:lnTo>
                    <a:pt x="395" y="76"/>
                  </a:lnTo>
                  <a:lnTo>
                    <a:pt x="396" y="98"/>
                  </a:lnTo>
                  <a:lnTo>
                    <a:pt x="396" y="260"/>
                  </a:lnTo>
                  <a:lnTo>
                    <a:pt x="325" y="260"/>
                  </a:lnTo>
                  <a:lnTo>
                    <a:pt x="325" y="115"/>
                  </a:lnTo>
                  <a:lnTo>
                    <a:pt x="324" y="93"/>
                  </a:lnTo>
                  <a:lnTo>
                    <a:pt x="322" y="77"/>
                  </a:lnTo>
                  <a:lnTo>
                    <a:pt x="318" y="66"/>
                  </a:lnTo>
                  <a:lnTo>
                    <a:pt x="309" y="59"/>
                  </a:lnTo>
                  <a:lnTo>
                    <a:pt x="299" y="53"/>
                  </a:lnTo>
                  <a:lnTo>
                    <a:pt x="287" y="52"/>
                  </a:lnTo>
                  <a:lnTo>
                    <a:pt x="273" y="55"/>
                  </a:lnTo>
                  <a:lnTo>
                    <a:pt x="259" y="60"/>
                  </a:lnTo>
                  <a:lnTo>
                    <a:pt x="247" y="72"/>
                  </a:lnTo>
                  <a:lnTo>
                    <a:pt x="240" y="86"/>
                  </a:lnTo>
                  <a:lnTo>
                    <a:pt x="237" y="100"/>
                  </a:lnTo>
                  <a:lnTo>
                    <a:pt x="235" y="116"/>
                  </a:lnTo>
                  <a:lnTo>
                    <a:pt x="234" y="139"/>
                  </a:lnTo>
                  <a:lnTo>
                    <a:pt x="234" y="260"/>
                  </a:lnTo>
                  <a:lnTo>
                    <a:pt x="163" y="260"/>
                  </a:lnTo>
                  <a:lnTo>
                    <a:pt x="163" y="100"/>
                  </a:lnTo>
                  <a:lnTo>
                    <a:pt x="161" y="83"/>
                  </a:lnTo>
                  <a:lnTo>
                    <a:pt x="160" y="73"/>
                  </a:lnTo>
                  <a:lnTo>
                    <a:pt x="157" y="66"/>
                  </a:lnTo>
                  <a:lnTo>
                    <a:pt x="148" y="58"/>
                  </a:lnTo>
                  <a:lnTo>
                    <a:pt x="144" y="55"/>
                  </a:lnTo>
                  <a:lnTo>
                    <a:pt x="132" y="52"/>
                  </a:lnTo>
                  <a:lnTo>
                    <a:pt x="126" y="52"/>
                  </a:lnTo>
                  <a:lnTo>
                    <a:pt x="111" y="55"/>
                  </a:lnTo>
                  <a:lnTo>
                    <a:pt x="96" y="60"/>
                  </a:lnTo>
                  <a:lnTo>
                    <a:pt x="84" y="70"/>
                  </a:lnTo>
                  <a:lnTo>
                    <a:pt x="77" y="84"/>
                  </a:lnTo>
                  <a:lnTo>
                    <a:pt x="74" y="97"/>
                  </a:lnTo>
                  <a:lnTo>
                    <a:pt x="73" y="115"/>
                  </a:lnTo>
                  <a:lnTo>
                    <a:pt x="71" y="137"/>
                  </a:lnTo>
                  <a:lnTo>
                    <a:pt x="71" y="260"/>
                  </a:lnTo>
                  <a:lnTo>
                    <a:pt x="0" y="26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41" name="Freeform 27"/>
            <p:cNvSpPr>
              <a:spLocks noEditPoints="1"/>
            </p:cNvSpPr>
            <p:nvPr/>
          </p:nvSpPr>
          <p:spPr bwMode="auto">
            <a:xfrm>
              <a:off x="4383" y="1599"/>
              <a:ext cx="283" cy="350"/>
            </a:xfrm>
            <a:custGeom>
              <a:avLst/>
              <a:gdLst>
                <a:gd name="T0" fmla="*/ 0 w 283"/>
                <a:gd name="T1" fmla="*/ 350 h 350"/>
                <a:gd name="T2" fmla="*/ 0 w 283"/>
                <a:gd name="T3" fmla="*/ 0 h 350"/>
                <a:gd name="T4" fmla="*/ 150 w 283"/>
                <a:gd name="T5" fmla="*/ 0 h 350"/>
                <a:gd name="T6" fmla="*/ 176 w 283"/>
                <a:gd name="T7" fmla="*/ 1 h 350"/>
                <a:gd name="T8" fmla="*/ 195 w 283"/>
                <a:gd name="T9" fmla="*/ 3 h 350"/>
                <a:gd name="T10" fmla="*/ 208 w 283"/>
                <a:gd name="T11" fmla="*/ 5 h 350"/>
                <a:gd name="T12" fmla="*/ 229 w 283"/>
                <a:gd name="T13" fmla="*/ 12 h 350"/>
                <a:gd name="T14" fmla="*/ 246 w 283"/>
                <a:gd name="T15" fmla="*/ 23 h 350"/>
                <a:gd name="T16" fmla="*/ 261 w 283"/>
                <a:gd name="T17" fmla="*/ 39 h 350"/>
                <a:gd name="T18" fmla="*/ 273 w 283"/>
                <a:gd name="T19" fmla="*/ 58 h 350"/>
                <a:gd name="T20" fmla="*/ 280 w 283"/>
                <a:gd name="T21" fmla="*/ 81 h 350"/>
                <a:gd name="T22" fmla="*/ 283 w 283"/>
                <a:gd name="T23" fmla="*/ 107 h 350"/>
                <a:gd name="T24" fmla="*/ 282 w 283"/>
                <a:gd name="T25" fmla="*/ 128 h 350"/>
                <a:gd name="T26" fmla="*/ 277 w 283"/>
                <a:gd name="T27" fmla="*/ 146 h 350"/>
                <a:gd name="T28" fmla="*/ 272 w 283"/>
                <a:gd name="T29" fmla="*/ 162 h 350"/>
                <a:gd name="T30" fmla="*/ 257 w 283"/>
                <a:gd name="T31" fmla="*/ 181 h 350"/>
                <a:gd name="T32" fmla="*/ 239 w 283"/>
                <a:gd name="T33" fmla="*/ 196 h 350"/>
                <a:gd name="T34" fmla="*/ 220 w 283"/>
                <a:gd name="T35" fmla="*/ 208 h 350"/>
                <a:gd name="T36" fmla="*/ 201 w 283"/>
                <a:gd name="T37" fmla="*/ 213 h 350"/>
                <a:gd name="T38" fmla="*/ 180 w 283"/>
                <a:gd name="T39" fmla="*/ 216 h 350"/>
                <a:gd name="T40" fmla="*/ 153 w 283"/>
                <a:gd name="T41" fmla="*/ 217 h 350"/>
                <a:gd name="T42" fmla="*/ 122 w 283"/>
                <a:gd name="T43" fmla="*/ 219 h 350"/>
                <a:gd name="T44" fmla="*/ 74 w 283"/>
                <a:gd name="T45" fmla="*/ 219 h 350"/>
                <a:gd name="T46" fmla="*/ 74 w 283"/>
                <a:gd name="T47" fmla="*/ 350 h 350"/>
                <a:gd name="T48" fmla="*/ 0 w 283"/>
                <a:gd name="T49" fmla="*/ 350 h 350"/>
                <a:gd name="T50" fmla="*/ 74 w 283"/>
                <a:gd name="T51" fmla="*/ 60 h 350"/>
                <a:gd name="T52" fmla="*/ 74 w 283"/>
                <a:gd name="T53" fmla="*/ 159 h 350"/>
                <a:gd name="T54" fmla="*/ 142 w 283"/>
                <a:gd name="T55" fmla="*/ 159 h 350"/>
                <a:gd name="T56" fmla="*/ 161 w 283"/>
                <a:gd name="T57" fmla="*/ 156 h 350"/>
                <a:gd name="T58" fmla="*/ 174 w 283"/>
                <a:gd name="T59" fmla="*/ 153 h 350"/>
                <a:gd name="T60" fmla="*/ 187 w 283"/>
                <a:gd name="T61" fmla="*/ 146 h 350"/>
                <a:gd name="T62" fmla="*/ 198 w 283"/>
                <a:gd name="T63" fmla="*/ 136 h 350"/>
                <a:gd name="T64" fmla="*/ 205 w 283"/>
                <a:gd name="T65" fmla="*/ 124 h 350"/>
                <a:gd name="T66" fmla="*/ 207 w 283"/>
                <a:gd name="T67" fmla="*/ 109 h 350"/>
                <a:gd name="T68" fmla="*/ 204 w 283"/>
                <a:gd name="T69" fmla="*/ 90 h 350"/>
                <a:gd name="T70" fmla="*/ 195 w 283"/>
                <a:gd name="T71" fmla="*/ 76 h 350"/>
                <a:gd name="T72" fmla="*/ 181 w 283"/>
                <a:gd name="T73" fmla="*/ 67 h 350"/>
                <a:gd name="T74" fmla="*/ 164 w 283"/>
                <a:gd name="T75" fmla="*/ 61 h 350"/>
                <a:gd name="T76" fmla="*/ 152 w 283"/>
                <a:gd name="T77" fmla="*/ 60 h 350"/>
                <a:gd name="T78" fmla="*/ 111 w 283"/>
                <a:gd name="T79" fmla="*/ 60 h 350"/>
                <a:gd name="T80" fmla="*/ 74 w 283"/>
                <a:gd name="T81" fmla="*/ 60 h 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3"/>
                <a:gd name="T124" fmla="*/ 0 h 350"/>
                <a:gd name="T125" fmla="*/ 283 w 283"/>
                <a:gd name="T126" fmla="*/ 350 h 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3" h="350">
                  <a:moveTo>
                    <a:pt x="0" y="350"/>
                  </a:moveTo>
                  <a:lnTo>
                    <a:pt x="0" y="0"/>
                  </a:lnTo>
                  <a:lnTo>
                    <a:pt x="150" y="0"/>
                  </a:lnTo>
                  <a:lnTo>
                    <a:pt x="176" y="1"/>
                  </a:lnTo>
                  <a:lnTo>
                    <a:pt x="195" y="3"/>
                  </a:lnTo>
                  <a:lnTo>
                    <a:pt x="208" y="5"/>
                  </a:lnTo>
                  <a:lnTo>
                    <a:pt x="229" y="12"/>
                  </a:lnTo>
                  <a:lnTo>
                    <a:pt x="246" y="23"/>
                  </a:lnTo>
                  <a:lnTo>
                    <a:pt x="261" y="39"/>
                  </a:lnTo>
                  <a:lnTo>
                    <a:pt x="273" y="58"/>
                  </a:lnTo>
                  <a:lnTo>
                    <a:pt x="280" y="81"/>
                  </a:lnTo>
                  <a:lnTo>
                    <a:pt x="283" y="107"/>
                  </a:lnTo>
                  <a:lnTo>
                    <a:pt x="282" y="128"/>
                  </a:lnTo>
                  <a:lnTo>
                    <a:pt x="277" y="146"/>
                  </a:lnTo>
                  <a:lnTo>
                    <a:pt x="272" y="162"/>
                  </a:lnTo>
                  <a:lnTo>
                    <a:pt x="257" y="181"/>
                  </a:lnTo>
                  <a:lnTo>
                    <a:pt x="239" y="196"/>
                  </a:lnTo>
                  <a:lnTo>
                    <a:pt x="220" y="208"/>
                  </a:lnTo>
                  <a:lnTo>
                    <a:pt x="201" y="213"/>
                  </a:lnTo>
                  <a:lnTo>
                    <a:pt x="180" y="216"/>
                  </a:lnTo>
                  <a:lnTo>
                    <a:pt x="153" y="217"/>
                  </a:lnTo>
                  <a:lnTo>
                    <a:pt x="122" y="219"/>
                  </a:lnTo>
                  <a:lnTo>
                    <a:pt x="74" y="219"/>
                  </a:lnTo>
                  <a:lnTo>
                    <a:pt x="74" y="350"/>
                  </a:lnTo>
                  <a:lnTo>
                    <a:pt x="0" y="350"/>
                  </a:lnTo>
                  <a:close/>
                  <a:moveTo>
                    <a:pt x="74" y="60"/>
                  </a:moveTo>
                  <a:lnTo>
                    <a:pt x="74" y="159"/>
                  </a:lnTo>
                  <a:lnTo>
                    <a:pt x="142" y="159"/>
                  </a:lnTo>
                  <a:lnTo>
                    <a:pt x="161" y="156"/>
                  </a:lnTo>
                  <a:lnTo>
                    <a:pt x="174" y="153"/>
                  </a:lnTo>
                  <a:lnTo>
                    <a:pt x="187" y="146"/>
                  </a:lnTo>
                  <a:lnTo>
                    <a:pt x="198" y="136"/>
                  </a:lnTo>
                  <a:lnTo>
                    <a:pt x="205" y="124"/>
                  </a:lnTo>
                  <a:lnTo>
                    <a:pt x="207" y="109"/>
                  </a:lnTo>
                  <a:lnTo>
                    <a:pt x="204" y="90"/>
                  </a:lnTo>
                  <a:lnTo>
                    <a:pt x="195" y="76"/>
                  </a:lnTo>
                  <a:lnTo>
                    <a:pt x="181" y="67"/>
                  </a:lnTo>
                  <a:lnTo>
                    <a:pt x="164" y="61"/>
                  </a:lnTo>
                  <a:lnTo>
                    <a:pt x="152" y="60"/>
                  </a:lnTo>
                  <a:lnTo>
                    <a:pt x="111" y="60"/>
                  </a:lnTo>
                  <a:lnTo>
                    <a:pt x="74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42" name="Freeform 28"/>
            <p:cNvSpPr>
              <a:spLocks noEditPoints="1"/>
            </p:cNvSpPr>
            <p:nvPr/>
          </p:nvSpPr>
          <p:spPr bwMode="auto">
            <a:xfrm>
              <a:off x="4665" y="1689"/>
              <a:ext cx="252" cy="266"/>
            </a:xfrm>
            <a:custGeom>
              <a:avLst/>
              <a:gdLst>
                <a:gd name="T0" fmla="*/ 7 w 252"/>
                <a:gd name="T1" fmla="*/ 73 h 266"/>
                <a:gd name="T2" fmla="*/ 28 w 252"/>
                <a:gd name="T3" fmla="*/ 33 h 266"/>
                <a:gd name="T4" fmla="*/ 65 w 252"/>
                <a:gd name="T5" fmla="*/ 9 h 266"/>
                <a:gd name="T6" fmla="*/ 124 w 252"/>
                <a:gd name="T7" fmla="*/ 0 h 266"/>
                <a:gd name="T8" fmla="*/ 176 w 252"/>
                <a:gd name="T9" fmla="*/ 6 h 266"/>
                <a:gd name="T10" fmla="*/ 214 w 252"/>
                <a:gd name="T11" fmla="*/ 23 h 266"/>
                <a:gd name="T12" fmla="*/ 232 w 252"/>
                <a:gd name="T13" fmla="*/ 52 h 266"/>
                <a:gd name="T14" fmla="*/ 236 w 252"/>
                <a:gd name="T15" fmla="*/ 98 h 266"/>
                <a:gd name="T16" fmla="*/ 239 w 252"/>
                <a:gd name="T17" fmla="*/ 226 h 266"/>
                <a:gd name="T18" fmla="*/ 252 w 252"/>
                <a:gd name="T19" fmla="*/ 260 h 266"/>
                <a:gd name="T20" fmla="*/ 179 w 252"/>
                <a:gd name="T21" fmla="*/ 252 h 266"/>
                <a:gd name="T22" fmla="*/ 174 w 252"/>
                <a:gd name="T23" fmla="*/ 240 h 266"/>
                <a:gd name="T24" fmla="*/ 173 w 252"/>
                <a:gd name="T25" fmla="*/ 232 h 266"/>
                <a:gd name="T26" fmla="*/ 133 w 252"/>
                <a:gd name="T27" fmla="*/ 257 h 266"/>
                <a:gd name="T28" fmla="*/ 88 w 252"/>
                <a:gd name="T29" fmla="*/ 266 h 266"/>
                <a:gd name="T30" fmla="*/ 41 w 252"/>
                <a:gd name="T31" fmla="*/ 256 h 266"/>
                <a:gd name="T32" fmla="*/ 10 w 252"/>
                <a:gd name="T33" fmla="*/ 229 h 266"/>
                <a:gd name="T34" fmla="*/ 0 w 252"/>
                <a:gd name="T35" fmla="*/ 192 h 266"/>
                <a:gd name="T36" fmla="*/ 10 w 252"/>
                <a:gd name="T37" fmla="*/ 153 h 266"/>
                <a:gd name="T38" fmla="*/ 41 w 252"/>
                <a:gd name="T39" fmla="*/ 127 h 266"/>
                <a:gd name="T40" fmla="*/ 75 w 252"/>
                <a:gd name="T41" fmla="*/ 116 h 266"/>
                <a:gd name="T42" fmla="*/ 127 w 252"/>
                <a:gd name="T43" fmla="*/ 105 h 266"/>
                <a:gd name="T44" fmla="*/ 167 w 252"/>
                <a:gd name="T45" fmla="*/ 95 h 266"/>
                <a:gd name="T46" fmla="*/ 165 w 252"/>
                <a:gd name="T47" fmla="*/ 77 h 266"/>
                <a:gd name="T48" fmla="*/ 156 w 252"/>
                <a:gd name="T49" fmla="*/ 60 h 266"/>
                <a:gd name="T50" fmla="*/ 134 w 252"/>
                <a:gd name="T51" fmla="*/ 53 h 266"/>
                <a:gd name="T52" fmla="*/ 102 w 252"/>
                <a:gd name="T53" fmla="*/ 53 h 266"/>
                <a:gd name="T54" fmla="*/ 78 w 252"/>
                <a:gd name="T55" fmla="*/ 69 h 266"/>
                <a:gd name="T56" fmla="*/ 167 w 252"/>
                <a:gd name="T57" fmla="*/ 139 h 266"/>
                <a:gd name="T58" fmla="*/ 124 w 252"/>
                <a:gd name="T59" fmla="*/ 148 h 266"/>
                <a:gd name="T60" fmla="*/ 84 w 252"/>
                <a:gd name="T61" fmla="*/ 161 h 266"/>
                <a:gd name="T62" fmla="*/ 71 w 252"/>
                <a:gd name="T63" fmla="*/ 185 h 266"/>
                <a:gd name="T64" fmla="*/ 81 w 252"/>
                <a:gd name="T65" fmla="*/ 208 h 266"/>
                <a:gd name="T66" fmla="*/ 111 w 252"/>
                <a:gd name="T67" fmla="*/ 220 h 266"/>
                <a:gd name="T68" fmla="*/ 146 w 252"/>
                <a:gd name="T69" fmla="*/ 207 h 266"/>
                <a:gd name="T70" fmla="*/ 164 w 252"/>
                <a:gd name="T71" fmla="*/ 185 h 266"/>
                <a:gd name="T72" fmla="*/ 167 w 252"/>
                <a:gd name="T73" fmla="*/ 153 h 2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2"/>
                <a:gd name="T112" fmla="*/ 0 h 266"/>
                <a:gd name="T113" fmla="*/ 252 w 252"/>
                <a:gd name="T114" fmla="*/ 266 h 2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2" h="266">
                  <a:moveTo>
                    <a:pt x="71" y="84"/>
                  </a:moveTo>
                  <a:lnTo>
                    <a:pt x="7" y="73"/>
                  </a:lnTo>
                  <a:lnTo>
                    <a:pt x="16" y="51"/>
                  </a:lnTo>
                  <a:lnTo>
                    <a:pt x="28" y="33"/>
                  </a:lnTo>
                  <a:lnTo>
                    <a:pt x="44" y="19"/>
                  </a:lnTo>
                  <a:lnTo>
                    <a:pt x="65" y="9"/>
                  </a:lnTo>
                  <a:lnTo>
                    <a:pt x="91" y="2"/>
                  </a:lnTo>
                  <a:lnTo>
                    <a:pt x="124" y="0"/>
                  </a:lnTo>
                  <a:lnTo>
                    <a:pt x="152" y="2"/>
                  </a:lnTo>
                  <a:lnTo>
                    <a:pt x="176" y="6"/>
                  </a:lnTo>
                  <a:lnTo>
                    <a:pt x="193" y="12"/>
                  </a:lnTo>
                  <a:lnTo>
                    <a:pt x="214" y="23"/>
                  </a:lnTo>
                  <a:lnTo>
                    <a:pt x="227" y="38"/>
                  </a:lnTo>
                  <a:lnTo>
                    <a:pt x="232" y="52"/>
                  </a:lnTo>
                  <a:lnTo>
                    <a:pt x="235" y="72"/>
                  </a:lnTo>
                  <a:lnTo>
                    <a:pt x="236" y="98"/>
                  </a:lnTo>
                  <a:lnTo>
                    <a:pt x="236" y="207"/>
                  </a:lnTo>
                  <a:lnTo>
                    <a:pt x="239" y="226"/>
                  </a:lnTo>
                  <a:lnTo>
                    <a:pt x="243" y="243"/>
                  </a:lnTo>
                  <a:lnTo>
                    <a:pt x="252" y="260"/>
                  </a:lnTo>
                  <a:lnTo>
                    <a:pt x="181" y="260"/>
                  </a:lnTo>
                  <a:lnTo>
                    <a:pt x="179" y="252"/>
                  </a:lnTo>
                  <a:lnTo>
                    <a:pt x="176" y="246"/>
                  </a:lnTo>
                  <a:lnTo>
                    <a:pt x="174" y="240"/>
                  </a:lnTo>
                  <a:lnTo>
                    <a:pt x="173" y="236"/>
                  </a:lnTo>
                  <a:lnTo>
                    <a:pt x="173" y="232"/>
                  </a:lnTo>
                  <a:lnTo>
                    <a:pt x="153" y="247"/>
                  </a:lnTo>
                  <a:lnTo>
                    <a:pt x="133" y="257"/>
                  </a:lnTo>
                  <a:lnTo>
                    <a:pt x="112" y="264"/>
                  </a:lnTo>
                  <a:lnTo>
                    <a:pt x="88" y="266"/>
                  </a:lnTo>
                  <a:lnTo>
                    <a:pt x="63" y="263"/>
                  </a:lnTo>
                  <a:lnTo>
                    <a:pt x="41" y="256"/>
                  </a:lnTo>
                  <a:lnTo>
                    <a:pt x="23" y="245"/>
                  </a:lnTo>
                  <a:lnTo>
                    <a:pt x="10" y="229"/>
                  </a:lnTo>
                  <a:lnTo>
                    <a:pt x="3" y="211"/>
                  </a:lnTo>
                  <a:lnTo>
                    <a:pt x="0" y="192"/>
                  </a:lnTo>
                  <a:lnTo>
                    <a:pt x="3" y="171"/>
                  </a:lnTo>
                  <a:lnTo>
                    <a:pt x="10" y="153"/>
                  </a:lnTo>
                  <a:lnTo>
                    <a:pt x="23" y="139"/>
                  </a:lnTo>
                  <a:lnTo>
                    <a:pt x="41" y="127"/>
                  </a:lnTo>
                  <a:lnTo>
                    <a:pt x="56" y="122"/>
                  </a:lnTo>
                  <a:lnTo>
                    <a:pt x="75" y="116"/>
                  </a:lnTo>
                  <a:lnTo>
                    <a:pt x="97" y="111"/>
                  </a:lnTo>
                  <a:lnTo>
                    <a:pt x="127" y="105"/>
                  </a:lnTo>
                  <a:lnTo>
                    <a:pt x="150" y="100"/>
                  </a:lnTo>
                  <a:lnTo>
                    <a:pt x="167" y="95"/>
                  </a:lnTo>
                  <a:lnTo>
                    <a:pt x="167" y="88"/>
                  </a:lnTo>
                  <a:lnTo>
                    <a:pt x="165" y="77"/>
                  </a:lnTo>
                  <a:lnTo>
                    <a:pt x="162" y="67"/>
                  </a:lnTo>
                  <a:lnTo>
                    <a:pt x="156" y="60"/>
                  </a:lnTo>
                  <a:lnTo>
                    <a:pt x="148" y="56"/>
                  </a:lnTo>
                  <a:lnTo>
                    <a:pt x="134" y="53"/>
                  </a:lnTo>
                  <a:lnTo>
                    <a:pt x="118" y="52"/>
                  </a:lnTo>
                  <a:lnTo>
                    <a:pt x="102" y="53"/>
                  </a:lnTo>
                  <a:lnTo>
                    <a:pt x="88" y="59"/>
                  </a:lnTo>
                  <a:lnTo>
                    <a:pt x="78" y="69"/>
                  </a:lnTo>
                  <a:lnTo>
                    <a:pt x="71" y="84"/>
                  </a:lnTo>
                  <a:close/>
                  <a:moveTo>
                    <a:pt x="167" y="139"/>
                  </a:moveTo>
                  <a:lnTo>
                    <a:pt x="149" y="143"/>
                  </a:lnTo>
                  <a:lnTo>
                    <a:pt x="124" y="148"/>
                  </a:lnTo>
                  <a:lnTo>
                    <a:pt x="99" y="155"/>
                  </a:lnTo>
                  <a:lnTo>
                    <a:pt x="84" y="161"/>
                  </a:lnTo>
                  <a:lnTo>
                    <a:pt x="74" y="171"/>
                  </a:lnTo>
                  <a:lnTo>
                    <a:pt x="71" y="185"/>
                  </a:lnTo>
                  <a:lnTo>
                    <a:pt x="74" y="197"/>
                  </a:lnTo>
                  <a:lnTo>
                    <a:pt x="81" y="208"/>
                  </a:lnTo>
                  <a:lnTo>
                    <a:pt x="94" y="217"/>
                  </a:lnTo>
                  <a:lnTo>
                    <a:pt x="111" y="220"/>
                  </a:lnTo>
                  <a:lnTo>
                    <a:pt x="128" y="217"/>
                  </a:lnTo>
                  <a:lnTo>
                    <a:pt x="146" y="207"/>
                  </a:lnTo>
                  <a:lnTo>
                    <a:pt x="158" y="197"/>
                  </a:lnTo>
                  <a:lnTo>
                    <a:pt x="164" y="185"/>
                  </a:lnTo>
                  <a:lnTo>
                    <a:pt x="165" y="172"/>
                  </a:lnTo>
                  <a:lnTo>
                    <a:pt x="167" y="153"/>
                  </a:lnTo>
                  <a:lnTo>
                    <a:pt x="167" y="13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43" name="Freeform 29"/>
            <p:cNvSpPr>
              <a:spLocks/>
            </p:cNvSpPr>
            <p:nvPr/>
          </p:nvSpPr>
          <p:spPr bwMode="auto">
            <a:xfrm>
              <a:off x="4934" y="1599"/>
              <a:ext cx="249" cy="350"/>
            </a:xfrm>
            <a:custGeom>
              <a:avLst/>
              <a:gdLst>
                <a:gd name="T0" fmla="*/ 0 w 249"/>
                <a:gd name="T1" fmla="*/ 350 h 350"/>
                <a:gd name="T2" fmla="*/ 0 w 249"/>
                <a:gd name="T3" fmla="*/ 0 h 350"/>
                <a:gd name="T4" fmla="*/ 72 w 249"/>
                <a:gd name="T5" fmla="*/ 0 h 350"/>
                <a:gd name="T6" fmla="*/ 72 w 249"/>
                <a:gd name="T7" fmla="*/ 185 h 350"/>
                <a:gd name="T8" fmla="*/ 155 w 249"/>
                <a:gd name="T9" fmla="*/ 96 h 350"/>
                <a:gd name="T10" fmla="*/ 242 w 249"/>
                <a:gd name="T11" fmla="*/ 96 h 350"/>
                <a:gd name="T12" fmla="*/ 150 w 249"/>
                <a:gd name="T13" fmla="*/ 190 h 350"/>
                <a:gd name="T14" fmla="*/ 249 w 249"/>
                <a:gd name="T15" fmla="*/ 350 h 350"/>
                <a:gd name="T16" fmla="*/ 172 w 249"/>
                <a:gd name="T17" fmla="*/ 350 h 350"/>
                <a:gd name="T18" fmla="*/ 104 w 249"/>
                <a:gd name="T19" fmla="*/ 237 h 350"/>
                <a:gd name="T20" fmla="*/ 72 w 249"/>
                <a:gd name="T21" fmla="*/ 269 h 350"/>
                <a:gd name="T22" fmla="*/ 72 w 249"/>
                <a:gd name="T23" fmla="*/ 350 h 350"/>
                <a:gd name="T24" fmla="*/ 0 w 249"/>
                <a:gd name="T25" fmla="*/ 350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9"/>
                <a:gd name="T40" fmla="*/ 0 h 350"/>
                <a:gd name="T41" fmla="*/ 249 w 249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9" h="350">
                  <a:moveTo>
                    <a:pt x="0" y="350"/>
                  </a:moveTo>
                  <a:lnTo>
                    <a:pt x="0" y="0"/>
                  </a:lnTo>
                  <a:lnTo>
                    <a:pt x="72" y="0"/>
                  </a:lnTo>
                  <a:lnTo>
                    <a:pt x="72" y="185"/>
                  </a:lnTo>
                  <a:lnTo>
                    <a:pt x="155" y="96"/>
                  </a:lnTo>
                  <a:lnTo>
                    <a:pt x="242" y="96"/>
                  </a:lnTo>
                  <a:lnTo>
                    <a:pt x="150" y="190"/>
                  </a:lnTo>
                  <a:lnTo>
                    <a:pt x="249" y="350"/>
                  </a:lnTo>
                  <a:lnTo>
                    <a:pt x="172" y="350"/>
                  </a:lnTo>
                  <a:lnTo>
                    <a:pt x="104" y="237"/>
                  </a:lnTo>
                  <a:lnTo>
                    <a:pt x="72" y="269"/>
                  </a:lnTo>
                  <a:lnTo>
                    <a:pt x="72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9244" name="Freeform 30"/>
            <p:cNvSpPr>
              <a:spLocks noEditPoints="1"/>
            </p:cNvSpPr>
            <p:nvPr/>
          </p:nvSpPr>
          <p:spPr bwMode="auto">
            <a:xfrm>
              <a:off x="5217" y="1593"/>
              <a:ext cx="97" cy="92"/>
            </a:xfrm>
            <a:custGeom>
              <a:avLst/>
              <a:gdLst>
                <a:gd name="T0" fmla="*/ 61 w 97"/>
                <a:gd name="T1" fmla="*/ 2 h 92"/>
                <a:gd name="T2" fmla="*/ 80 w 97"/>
                <a:gd name="T3" fmla="*/ 10 h 92"/>
                <a:gd name="T4" fmla="*/ 90 w 97"/>
                <a:gd name="T5" fmla="*/ 22 h 92"/>
                <a:gd name="T6" fmla="*/ 97 w 97"/>
                <a:gd name="T7" fmla="*/ 46 h 92"/>
                <a:gd name="T8" fmla="*/ 87 w 97"/>
                <a:gd name="T9" fmla="*/ 74 h 92"/>
                <a:gd name="T10" fmla="*/ 78 w 97"/>
                <a:gd name="T11" fmla="*/ 84 h 92"/>
                <a:gd name="T12" fmla="*/ 61 w 97"/>
                <a:gd name="T13" fmla="*/ 91 h 92"/>
                <a:gd name="T14" fmla="*/ 37 w 97"/>
                <a:gd name="T15" fmla="*/ 91 h 92"/>
                <a:gd name="T16" fmla="*/ 18 w 97"/>
                <a:gd name="T17" fmla="*/ 84 h 92"/>
                <a:gd name="T18" fmla="*/ 9 w 97"/>
                <a:gd name="T19" fmla="*/ 74 h 92"/>
                <a:gd name="T20" fmla="*/ 1 w 97"/>
                <a:gd name="T21" fmla="*/ 57 h 92"/>
                <a:gd name="T22" fmla="*/ 1 w 97"/>
                <a:gd name="T23" fmla="*/ 34 h 92"/>
                <a:gd name="T24" fmla="*/ 10 w 97"/>
                <a:gd name="T25" fmla="*/ 16 h 92"/>
                <a:gd name="T26" fmla="*/ 24 w 97"/>
                <a:gd name="T27" fmla="*/ 6 h 92"/>
                <a:gd name="T28" fmla="*/ 49 w 97"/>
                <a:gd name="T29" fmla="*/ 0 h 92"/>
                <a:gd name="T30" fmla="*/ 43 w 97"/>
                <a:gd name="T31" fmla="*/ 7 h 92"/>
                <a:gd name="T32" fmla="*/ 34 w 97"/>
                <a:gd name="T33" fmla="*/ 11 h 92"/>
                <a:gd name="T34" fmla="*/ 22 w 97"/>
                <a:gd name="T35" fmla="*/ 17 h 92"/>
                <a:gd name="T36" fmla="*/ 13 w 97"/>
                <a:gd name="T37" fmla="*/ 27 h 92"/>
                <a:gd name="T38" fmla="*/ 7 w 97"/>
                <a:gd name="T39" fmla="*/ 41 h 92"/>
                <a:gd name="T40" fmla="*/ 10 w 97"/>
                <a:gd name="T41" fmla="*/ 60 h 92"/>
                <a:gd name="T42" fmla="*/ 16 w 97"/>
                <a:gd name="T43" fmla="*/ 70 h 92"/>
                <a:gd name="T44" fmla="*/ 28 w 97"/>
                <a:gd name="T45" fmla="*/ 80 h 92"/>
                <a:gd name="T46" fmla="*/ 41 w 97"/>
                <a:gd name="T47" fmla="*/ 84 h 92"/>
                <a:gd name="T48" fmla="*/ 62 w 97"/>
                <a:gd name="T49" fmla="*/ 82 h 92"/>
                <a:gd name="T50" fmla="*/ 80 w 97"/>
                <a:gd name="T51" fmla="*/ 71 h 92"/>
                <a:gd name="T52" fmla="*/ 87 w 97"/>
                <a:gd name="T53" fmla="*/ 59 h 92"/>
                <a:gd name="T54" fmla="*/ 89 w 97"/>
                <a:gd name="T55" fmla="*/ 39 h 92"/>
                <a:gd name="T56" fmla="*/ 84 w 97"/>
                <a:gd name="T57" fmla="*/ 27 h 92"/>
                <a:gd name="T58" fmla="*/ 77 w 97"/>
                <a:gd name="T59" fmla="*/ 18 h 92"/>
                <a:gd name="T60" fmla="*/ 63 w 97"/>
                <a:gd name="T61" fmla="*/ 11 h 92"/>
                <a:gd name="T62" fmla="*/ 53 w 97"/>
                <a:gd name="T63" fmla="*/ 7 h 92"/>
                <a:gd name="T64" fmla="*/ 27 w 97"/>
                <a:gd name="T65" fmla="*/ 71 h 92"/>
                <a:gd name="T66" fmla="*/ 56 w 97"/>
                <a:gd name="T67" fmla="*/ 22 h 92"/>
                <a:gd name="T68" fmla="*/ 61 w 97"/>
                <a:gd name="T69" fmla="*/ 24 h 92"/>
                <a:gd name="T70" fmla="*/ 66 w 97"/>
                <a:gd name="T71" fmla="*/ 31 h 92"/>
                <a:gd name="T72" fmla="*/ 68 w 97"/>
                <a:gd name="T73" fmla="*/ 39 h 92"/>
                <a:gd name="T74" fmla="*/ 63 w 97"/>
                <a:gd name="T75" fmla="*/ 45 h 92"/>
                <a:gd name="T76" fmla="*/ 59 w 97"/>
                <a:gd name="T77" fmla="*/ 48 h 92"/>
                <a:gd name="T78" fmla="*/ 52 w 97"/>
                <a:gd name="T79" fmla="*/ 49 h 92"/>
                <a:gd name="T80" fmla="*/ 56 w 97"/>
                <a:gd name="T81" fmla="*/ 50 h 92"/>
                <a:gd name="T82" fmla="*/ 61 w 97"/>
                <a:gd name="T83" fmla="*/ 56 h 92"/>
                <a:gd name="T84" fmla="*/ 71 w 97"/>
                <a:gd name="T85" fmla="*/ 71 h 92"/>
                <a:gd name="T86" fmla="*/ 56 w 97"/>
                <a:gd name="T87" fmla="*/ 64 h 92"/>
                <a:gd name="T88" fmla="*/ 49 w 97"/>
                <a:gd name="T89" fmla="*/ 53 h 92"/>
                <a:gd name="T90" fmla="*/ 35 w 97"/>
                <a:gd name="T91" fmla="*/ 50 h 92"/>
                <a:gd name="T92" fmla="*/ 27 w 97"/>
                <a:gd name="T93" fmla="*/ 71 h 92"/>
                <a:gd name="T94" fmla="*/ 52 w 97"/>
                <a:gd name="T95" fmla="*/ 43 h 92"/>
                <a:gd name="T96" fmla="*/ 58 w 97"/>
                <a:gd name="T97" fmla="*/ 41 h 92"/>
                <a:gd name="T98" fmla="*/ 59 w 97"/>
                <a:gd name="T99" fmla="*/ 34 h 92"/>
                <a:gd name="T100" fmla="*/ 53 w 97"/>
                <a:gd name="T101" fmla="*/ 29 h 92"/>
                <a:gd name="T102" fmla="*/ 49 w 97"/>
                <a:gd name="T103" fmla="*/ 28 h 92"/>
                <a:gd name="T104" fmla="*/ 35 w 97"/>
                <a:gd name="T105" fmla="*/ 43 h 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7"/>
                <a:gd name="T160" fmla="*/ 0 h 92"/>
                <a:gd name="T161" fmla="*/ 97 w 97"/>
                <a:gd name="T162" fmla="*/ 92 h 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7" h="92">
                  <a:moveTo>
                    <a:pt x="49" y="0"/>
                  </a:moveTo>
                  <a:lnTo>
                    <a:pt x="61" y="2"/>
                  </a:lnTo>
                  <a:lnTo>
                    <a:pt x="72" y="6"/>
                  </a:lnTo>
                  <a:lnTo>
                    <a:pt x="80" y="10"/>
                  </a:lnTo>
                  <a:lnTo>
                    <a:pt x="86" y="16"/>
                  </a:lnTo>
                  <a:lnTo>
                    <a:pt x="90" y="22"/>
                  </a:lnTo>
                  <a:lnTo>
                    <a:pt x="96" y="34"/>
                  </a:lnTo>
                  <a:lnTo>
                    <a:pt x="97" y="46"/>
                  </a:lnTo>
                  <a:lnTo>
                    <a:pt x="96" y="57"/>
                  </a:lnTo>
                  <a:lnTo>
                    <a:pt x="87" y="74"/>
                  </a:lnTo>
                  <a:lnTo>
                    <a:pt x="83" y="80"/>
                  </a:lnTo>
                  <a:lnTo>
                    <a:pt x="78" y="84"/>
                  </a:lnTo>
                  <a:lnTo>
                    <a:pt x="72" y="87"/>
                  </a:lnTo>
                  <a:lnTo>
                    <a:pt x="61" y="91"/>
                  </a:lnTo>
                  <a:lnTo>
                    <a:pt x="49" y="92"/>
                  </a:lnTo>
                  <a:lnTo>
                    <a:pt x="37" y="91"/>
                  </a:lnTo>
                  <a:lnTo>
                    <a:pt x="24" y="87"/>
                  </a:lnTo>
                  <a:lnTo>
                    <a:pt x="18" y="84"/>
                  </a:lnTo>
                  <a:lnTo>
                    <a:pt x="13" y="80"/>
                  </a:lnTo>
                  <a:lnTo>
                    <a:pt x="9" y="74"/>
                  </a:lnTo>
                  <a:lnTo>
                    <a:pt x="6" y="69"/>
                  </a:lnTo>
                  <a:lnTo>
                    <a:pt x="1" y="57"/>
                  </a:lnTo>
                  <a:lnTo>
                    <a:pt x="0" y="46"/>
                  </a:lnTo>
                  <a:lnTo>
                    <a:pt x="1" y="34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16" y="10"/>
                  </a:lnTo>
                  <a:lnTo>
                    <a:pt x="24" y="6"/>
                  </a:lnTo>
                  <a:lnTo>
                    <a:pt x="37" y="2"/>
                  </a:lnTo>
                  <a:lnTo>
                    <a:pt x="49" y="0"/>
                  </a:lnTo>
                  <a:close/>
                  <a:moveTo>
                    <a:pt x="49" y="7"/>
                  </a:moveTo>
                  <a:lnTo>
                    <a:pt x="43" y="7"/>
                  </a:lnTo>
                  <a:lnTo>
                    <a:pt x="38" y="9"/>
                  </a:lnTo>
                  <a:lnTo>
                    <a:pt x="34" y="11"/>
                  </a:lnTo>
                  <a:lnTo>
                    <a:pt x="28" y="13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3" y="27"/>
                  </a:lnTo>
                  <a:lnTo>
                    <a:pt x="10" y="32"/>
                  </a:lnTo>
                  <a:lnTo>
                    <a:pt x="7" y="41"/>
                  </a:lnTo>
                  <a:lnTo>
                    <a:pt x="7" y="52"/>
                  </a:lnTo>
                  <a:lnTo>
                    <a:pt x="10" y="60"/>
                  </a:lnTo>
                  <a:lnTo>
                    <a:pt x="13" y="66"/>
                  </a:lnTo>
                  <a:lnTo>
                    <a:pt x="16" y="70"/>
                  </a:lnTo>
                  <a:lnTo>
                    <a:pt x="24" y="77"/>
                  </a:lnTo>
                  <a:lnTo>
                    <a:pt x="28" y="80"/>
                  </a:lnTo>
                  <a:lnTo>
                    <a:pt x="34" y="82"/>
                  </a:lnTo>
                  <a:lnTo>
                    <a:pt x="41" y="84"/>
                  </a:lnTo>
                  <a:lnTo>
                    <a:pt x="55" y="84"/>
                  </a:lnTo>
                  <a:lnTo>
                    <a:pt x="62" y="82"/>
                  </a:lnTo>
                  <a:lnTo>
                    <a:pt x="68" y="80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7" y="59"/>
                  </a:lnTo>
                  <a:lnTo>
                    <a:pt x="89" y="53"/>
                  </a:lnTo>
                  <a:lnTo>
                    <a:pt x="89" y="39"/>
                  </a:lnTo>
                  <a:lnTo>
                    <a:pt x="87" y="34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8"/>
                  </a:lnTo>
                  <a:lnTo>
                    <a:pt x="68" y="13"/>
                  </a:lnTo>
                  <a:lnTo>
                    <a:pt x="63" y="11"/>
                  </a:lnTo>
                  <a:lnTo>
                    <a:pt x="59" y="9"/>
                  </a:lnTo>
                  <a:lnTo>
                    <a:pt x="53" y="7"/>
                  </a:lnTo>
                  <a:lnTo>
                    <a:pt x="49" y="7"/>
                  </a:lnTo>
                  <a:close/>
                  <a:moveTo>
                    <a:pt x="27" y="71"/>
                  </a:moveTo>
                  <a:lnTo>
                    <a:pt x="27" y="22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3" y="25"/>
                  </a:lnTo>
                  <a:lnTo>
                    <a:pt x="66" y="31"/>
                  </a:lnTo>
                  <a:lnTo>
                    <a:pt x="68" y="32"/>
                  </a:lnTo>
                  <a:lnTo>
                    <a:pt x="68" y="39"/>
                  </a:lnTo>
                  <a:lnTo>
                    <a:pt x="66" y="42"/>
                  </a:lnTo>
                  <a:lnTo>
                    <a:pt x="63" y="45"/>
                  </a:lnTo>
                  <a:lnTo>
                    <a:pt x="61" y="46"/>
                  </a:lnTo>
                  <a:lnTo>
                    <a:pt x="59" y="48"/>
                  </a:lnTo>
                  <a:lnTo>
                    <a:pt x="56" y="49"/>
                  </a:lnTo>
                  <a:lnTo>
                    <a:pt x="52" y="49"/>
                  </a:lnTo>
                  <a:lnTo>
                    <a:pt x="55" y="50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61" y="56"/>
                  </a:lnTo>
                  <a:lnTo>
                    <a:pt x="65" y="62"/>
                  </a:lnTo>
                  <a:lnTo>
                    <a:pt x="71" y="71"/>
                  </a:lnTo>
                  <a:lnTo>
                    <a:pt x="61" y="71"/>
                  </a:lnTo>
                  <a:lnTo>
                    <a:pt x="56" y="64"/>
                  </a:lnTo>
                  <a:lnTo>
                    <a:pt x="50" y="56"/>
                  </a:lnTo>
                  <a:lnTo>
                    <a:pt x="49" y="53"/>
                  </a:lnTo>
                  <a:lnTo>
                    <a:pt x="46" y="50"/>
                  </a:lnTo>
                  <a:lnTo>
                    <a:pt x="35" y="50"/>
                  </a:lnTo>
                  <a:lnTo>
                    <a:pt x="35" y="71"/>
                  </a:lnTo>
                  <a:lnTo>
                    <a:pt x="27" y="71"/>
                  </a:lnTo>
                  <a:close/>
                  <a:moveTo>
                    <a:pt x="35" y="43"/>
                  </a:moveTo>
                  <a:lnTo>
                    <a:pt x="52" y="43"/>
                  </a:lnTo>
                  <a:lnTo>
                    <a:pt x="56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59" y="34"/>
                  </a:lnTo>
                  <a:lnTo>
                    <a:pt x="56" y="31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49" y="28"/>
                  </a:lnTo>
                  <a:lnTo>
                    <a:pt x="35" y="28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da-DK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51720" y="5302949"/>
            <a:ext cx="489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hlinkClick r:id="rId2"/>
              </a:rPr>
              <a:t>www.clip-lok.com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86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Cost effectiveness 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39341"/>
            <a:ext cx="5050904" cy="48860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By choosing a Clip-Lok reusable packaging system instead of a one-way system, you can significantly reduce your costs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indent="-285750"/>
            <a:r>
              <a:rPr lang="en-US" dirty="0"/>
              <a:t>Fast return on investment - often after just </a:t>
            </a:r>
            <a:r>
              <a:rPr lang="en-US" dirty="0" smtClean="0"/>
              <a:t>three trips</a:t>
            </a:r>
          </a:p>
          <a:p>
            <a:pPr indent="-285750"/>
            <a:endParaRPr lang="en-US" dirty="0"/>
          </a:p>
          <a:p>
            <a:pPr indent="-285750"/>
            <a:r>
              <a:rPr lang="en-US" dirty="0"/>
              <a:t>Very low maintenance </a:t>
            </a:r>
            <a:r>
              <a:rPr lang="en-US" dirty="0" smtClean="0"/>
              <a:t>costs</a:t>
            </a:r>
          </a:p>
          <a:p>
            <a:pPr marL="5715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indent="-285750"/>
            <a:r>
              <a:rPr lang="en-US" dirty="0"/>
              <a:t>Minimal return shipping and storage costs due to </a:t>
            </a:r>
            <a:r>
              <a:rPr lang="en-US" dirty="0" smtClean="0"/>
              <a:t>flat-packing</a:t>
            </a:r>
          </a:p>
          <a:p>
            <a:pPr indent="-285750"/>
            <a:endParaRPr lang="en-US" dirty="0"/>
          </a:p>
          <a:p>
            <a:pPr indent="-285750"/>
            <a:r>
              <a:rPr lang="en-US" dirty="0"/>
              <a:t>No waste disposal costs at the end of each </a:t>
            </a:r>
            <a:r>
              <a:rPr lang="en-US" dirty="0" smtClean="0"/>
              <a:t>trip</a:t>
            </a:r>
          </a:p>
          <a:p>
            <a:pPr indent="-285750"/>
            <a:endParaRPr lang="en-US" dirty="0"/>
          </a:p>
          <a:p>
            <a:pPr indent="-285750"/>
            <a:r>
              <a:rPr lang="en-US" dirty="0"/>
              <a:t>Custom dunnage design ensures maximum cargo </a:t>
            </a:r>
          </a:p>
          <a:p>
            <a:pPr marL="57150" indent="0">
              <a:buNone/>
            </a:pPr>
            <a:r>
              <a:rPr lang="en-US" dirty="0"/>
              <a:t>      protection to eliminate damage </a:t>
            </a:r>
            <a:r>
              <a:rPr lang="en-US" dirty="0" smtClean="0"/>
              <a:t>costs</a:t>
            </a:r>
            <a:endParaRPr lang="en-US" dirty="0"/>
          </a:p>
          <a:p>
            <a:endParaRPr lang="da-DK" dirty="0"/>
          </a:p>
        </p:txBody>
      </p:sp>
      <p:pic>
        <p:nvPicPr>
          <p:cNvPr id="7" name="Chart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0" t="-4912" r="-13051" b="-5653"/>
          <a:stretch>
            <a:fillRect/>
          </a:stretch>
        </p:blipFill>
        <p:spPr bwMode="auto">
          <a:xfrm>
            <a:off x="5568144" y="1566313"/>
            <a:ext cx="3108312" cy="2510759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hart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6" t="-5112" r="-2838" b="-5467"/>
          <a:stretch>
            <a:fillRect/>
          </a:stretch>
        </p:blipFill>
        <p:spPr bwMode="auto">
          <a:xfrm>
            <a:off x="5580112" y="4221088"/>
            <a:ext cx="3096344" cy="2431174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979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 and support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39341"/>
            <a:ext cx="4474840" cy="4525963"/>
          </a:xfrm>
        </p:spPr>
        <p:txBody>
          <a:bodyPr/>
          <a:lstStyle/>
          <a:p>
            <a:r>
              <a:rPr lang="en-US" dirty="0"/>
              <a:t>Over </a:t>
            </a:r>
            <a:r>
              <a:rPr lang="en-US" dirty="0" smtClean="0"/>
              <a:t>25 </a:t>
            </a:r>
            <a:r>
              <a:rPr lang="en-US" dirty="0"/>
              <a:t>years </a:t>
            </a:r>
            <a:r>
              <a:rPr lang="en-US" dirty="0" smtClean="0"/>
              <a:t>of experience</a:t>
            </a:r>
            <a:endParaRPr lang="da-DK" dirty="0"/>
          </a:p>
          <a:p>
            <a:endParaRPr lang="en-US" dirty="0" smtClean="0"/>
          </a:p>
          <a:p>
            <a:r>
              <a:rPr lang="en-US" dirty="0" smtClean="0"/>
              <a:t>Global </a:t>
            </a:r>
            <a:r>
              <a:rPr lang="en-US" dirty="0"/>
              <a:t>support network on </a:t>
            </a:r>
            <a:r>
              <a:rPr lang="en-US" dirty="0" smtClean="0"/>
              <a:t>four continents</a:t>
            </a:r>
          </a:p>
          <a:p>
            <a:pPr lvl="1"/>
            <a:r>
              <a:rPr lang="en-US" dirty="0" smtClean="0"/>
              <a:t>International </a:t>
            </a:r>
            <a:r>
              <a:rPr lang="en-US" dirty="0"/>
              <a:t>customer support at the point of dispatch and on </a:t>
            </a:r>
            <a:r>
              <a:rPr lang="en-US" dirty="0" smtClean="0"/>
              <a:t>arrival</a:t>
            </a:r>
            <a:endParaRPr lang="da-DK" dirty="0"/>
          </a:p>
          <a:p>
            <a:endParaRPr lang="da-DK" dirty="0"/>
          </a:p>
        </p:txBody>
      </p:sp>
      <p:pic>
        <p:nvPicPr>
          <p:cNvPr id="6147" name="Picture 3" descr="C:\Documents and Settings\tk\My Documents\My Pictures\100701 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03781"/>
            <a:ext cx="3168352" cy="2545299"/>
          </a:xfrm>
          <a:prstGeom prst="rect">
            <a:avLst/>
          </a:prstGeom>
          <a:noFill/>
          <a:ln w="63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Common documents\Marketing\Photos\Exhibition slide show picture files\TORP SPB77B6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83714"/>
            <a:ext cx="3168352" cy="237626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183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Extensive quality testing</a:t>
            </a:r>
            <a:endParaRPr lang="da-DK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Numerous </a:t>
            </a:r>
            <a:r>
              <a:rPr lang="en-US" dirty="0"/>
              <a:t>certifications </a:t>
            </a:r>
            <a:endParaRPr lang="da-DK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Superior </a:t>
            </a:r>
            <a:r>
              <a:rPr lang="en-US" dirty="0"/>
              <a:t>reliability and strength</a:t>
            </a:r>
            <a:endParaRPr lang="da-DK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Custom </a:t>
            </a:r>
            <a:r>
              <a:rPr lang="en-US" dirty="0"/>
              <a:t>design</a:t>
            </a:r>
            <a:endParaRPr lang="da-DK" dirty="0"/>
          </a:p>
          <a:p>
            <a:endParaRPr lang="da-DK" dirty="0"/>
          </a:p>
        </p:txBody>
      </p:sp>
      <p:pic>
        <p:nvPicPr>
          <p:cNvPr id="5125" name="Picture 5" descr="C:\Documents and Settings\tk\My Documents\My Pictures\Valtra factory pics 090313 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/>
          <a:stretch/>
        </p:blipFill>
        <p:spPr bwMode="auto">
          <a:xfrm>
            <a:off x="5210518" y="4064149"/>
            <a:ext cx="3465937" cy="2389187"/>
          </a:xfrm>
          <a:prstGeom prst="rect">
            <a:avLst/>
          </a:prstGeom>
          <a:noFill/>
          <a:ln w="63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altra_Closeup_Foam.jpg"/>
          <p:cNvPicPr>
            <a:picLocks noChangeAspect="1"/>
          </p:cNvPicPr>
          <p:nvPr/>
        </p:nvPicPr>
        <p:blipFill rotWithShape="1">
          <a:blip r:embed="rId3" cstate="print"/>
          <a:srcRect l="3188" t="18859" r="1970" b="15764"/>
          <a:stretch/>
        </p:blipFill>
        <p:spPr bwMode="auto">
          <a:xfrm>
            <a:off x="5210518" y="1556792"/>
            <a:ext cx="3465938" cy="238918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7362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 PPT template 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 PPT template 2012</Template>
  <TotalTime>5749</TotalTime>
  <Words>1994</Words>
  <Application>Microsoft Office PowerPoint</Application>
  <PresentationFormat>On-screen Show (4:3)</PresentationFormat>
  <Paragraphs>616</Paragraphs>
  <Slides>61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CL PPT template 2012</vt:lpstr>
      <vt:lpstr>PowerPoint Presentation</vt:lpstr>
      <vt:lpstr>PowerPoint Presentation</vt:lpstr>
      <vt:lpstr>Company history</vt:lpstr>
      <vt:lpstr>A global packaging group</vt:lpstr>
      <vt:lpstr>Key segments</vt:lpstr>
      <vt:lpstr>PowerPoint Presentation</vt:lpstr>
      <vt:lpstr>Cost effectiveness </vt:lpstr>
      <vt:lpstr>Experience and support</vt:lpstr>
      <vt:lpstr>Quality</vt:lpstr>
      <vt:lpstr>References</vt:lpstr>
      <vt:lpstr>PowerPoint Presentation</vt:lpstr>
      <vt:lpstr>Flatpackable and reusable </vt:lpstr>
      <vt:lpstr>Clip-Lok box material</vt:lpstr>
      <vt:lpstr>The Clip-Lok clip</vt:lpstr>
      <vt:lpstr>Custom design</vt:lpstr>
      <vt:lpstr>Transport</vt:lpstr>
      <vt:lpstr>Storage and handling </vt:lpstr>
      <vt:lpstr>3D integrated development</vt:lpstr>
      <vt:lpstr>Pack plans</vt:lpstr>
      <vt:lpstr>Feasibility study</vt:lpstr>
      <vt:lpstr>Tests</vt:lpstr>
      <vt:lpstr>Certifications and approvals</vt:lpstr>
      <vt:lpstr>NATO stock numbers</vt:lpstr>
      <vt:lpstr>UN approvals</vt:lpstr>
      <vt:lpstr>UN approvals</vt:lpstr>
      <vt:lpstr>Environment</vt:lpstr>
      <vt:lpstr>The Clip-Lok Standard box</vt:lpstr>
      <vt:lpstr>The Clip-Lok 2P box</vt:lpstr>
      <vt:lpstr>Advantages of the 2P box</vt:lpstr>
      <vt:lpstr>PowerPoint Presentation</vt:lpstr>
      <vt:lpstr>Clip-Lok dunnage</vt:lpstr>
      <vt:lpstr>Dunnage materials</vt:lpstr>
      <vt:lpstr>Integrated dunnage</vt:lpstr>
      <vt:lpstr>Other dunnage solutions</vt:lpstr>
      <vt:lpstr>Soft-Rack dunnage</vt:lpstr>
      <vt:lpstr>PowerPoint Presentation</vt:lpstr>
      <vt:lpstr>Sea cargo</vt:lpstr>
      <vt:lpstr>Air cargo</vt:lpstr>
      <vt:lpstr>PowerPoint Presentation</vt:lpstr>
      <vt:lpstr>Cabinet box</vt:lpstr>
      <vt:lpstr>Shelving box</vt:lpstr>
      <vt:lpstr>Tents</vt:lpstr>
      <vt:lpstr>Dual Purpose box</vt:lpstr>
      <vt:lpstr>Dual Purpose box</vt:lpstr>
      <vt:lpstr>Flooring</vt:lpstr>
      <vt:lpstr>Food and beverages</vt:lpstr>
      <vt:lpstr>Alternative use</vt:lpstr>
      <vt:lpstr>PowerPoint Presentation</vt:lpstr>
      <vt:lpstr>AC-M7 air conditioner</vt:lpstr>
      <vt:lpstr>Autoclave</vt:lpstr>
      <vt:lpstr>VA-M40 heating unit on wheels</vt:lpstr>
      <vt:lpstr>Explosives and weapons</vt:lpstr>
      <vt:lpstr>Sensitive cargo</vt:lpstr>
      <vt:lpstr>Special purpose boxes</vt:lpstr>
      <vt:lpstr>Miscellaneous boxes</vt:lpstr>
      <vt:lpstr>PowerPoint Presentation</vt:lpstr>
      <vt:lpstr>Leopard 2 Triebwerk</vt:lpstr>
      <vt:lpstr>Liquid bladder boxes</vt:lpstr>
      <vt:lpstr>PowerPoint Presentation</vt:lpstr>
      <vt:lpstr>PowerPoint Presentation</vt:lpstr>
      <vt:lpstr>PowerPoint Presentation</vt:lpstr>
    </vt:vector>
  </TitlesOfParts>
  <Company>A/S ScanNet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alemballage</dc:creator>
  <cp:lastModifiedBy>Tylan Kaae Clip-Lok</cp:lastModifiedBy>
  <cp:revision>364</cp:revision>
  <cp:lastPrinted>2014-01-13T12:46:28Z</cp:lastPrinted>
  <dcterms:created xsi:type="dcterms:W3CDTF">2012-04-17T12:22:42Z</dcterms:created>
  <dcterms:modified xsi:type="dcterms:W3CDTF">2014-09-04T09:17:04Z</dcterms:modified>
</cp:coreProperties>
</file>