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61" r:id="rId3"/>
    <p:sldId id="317" r:id="rId4"/>
    <p:sldId id="291" r:id="rId5"/>
    <p:sldId id="292" r:id="rId6"/>
    <p:sldId id="307" r:id="rId7"/>
    <p:sldId id="310" r:id="rId8"/>
    <p:sldId id="356" r:id="rId9"/>
    <p:sldId id="343" r:id="rId10"/>
    <p:sldId id="345" r:id="rId11"/>
    <p:sldId id="351" r:id="rId12"/>
    <p:sldId id="353" r:id="rId13"/>
    <p:sldId id="300" r:id="rId14"/>
    <p:sldId id="301" r:id="rId15"/>
    <p:sldId id="302" r:id="rId16"/>
    <p:sldId id="304" r:id="rId17"/>
    <p:sldId id="279" r:id="rId18"/>
    <p:sldId id="334" r:id="rId19"/>
    <p:sldId id="306" r:id="rId20"/>
    <p:sldId id="281" r:id="rId21"/>
    <p:sldId id="359" r:id="rId22"/>
  </p:sldIdLst>
  <p:sldSz cx="9144000" cy="6858000" type="screen4x3"/>
  <p:notesSz cx="6669088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7A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18" autoAdjust="0"/>
  </p:normalViewPr>
  <p:slideViewPr>
    <p:cSldViewPr>
      <p:cViewPr varScale="1">
        <p:scale>
          <a:sx n="100" d="100"/>
          <a:sy n="100" d="100"/>
        </p:scale>
        <p:origin x="-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E09DE86-BFF9-4BD0-9329-58C34397CEDD}" type="datetimeFigureOut">
              <a:rPr lang="en-US"/>
              <a:pPr>
                <a:defRPr/>
              </a:pPr>
              <a:t>11/16/2010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3167FCE-D7F2-42A6-B944-F3D68755C4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7341F5-871C-4298-A369-B4F4BC418F82}" type="datetimeFigureOut">
              <a:rPr lang="en-US"/>
              <a:pPr>
                <a:defRPr/>
              </a:pPr>
              <a:t>11/16/2010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586847-A555-4F06-89C0-8E16D84980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D25F9-1833-473A-B2A3-6801D87E275E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14875"/>
            <a:ext cx="4891088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06313-B7FC-41D1-AD1E-0B06D2B1D7D6}" type="slidenum">
              <a:rPr lang="en-GB"/>
              <a:pPr/>
              <a:t>9</a:t>
            </a:fld>
            <a:endParaRPr lang="en-GB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2525" cy="3722687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FCE28-D169-4351-9CFF-AECBEA6276A1}" type="slidenum">
              <a:rPr lang="en-GB"/>
              <a:pPr/>
              <a:t>10</a:t>
            </a:fld>
            <a:endParaRPr lang="en-GB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2525" cy="3722687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aggrund.jpg"/>
          <p:cNvPicPr>
            <a:picLocks noChangeAspect="1"/>
          </p:cNvPicPr>
          <p:nvPr userDrawn="1"/>
        </p:nvPicPr>
        <p:blipFill>
          <a:blip r:embed="rId2" cstate="print"/>
          <a:srcRect r="4478"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liplok_Simpak_NEG cop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142875"/>
            <a:ext cx="25352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AC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a-DK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EE44F-E848-4A11-BB32-58F44B4A4C8B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D162-CE9C-4F17-8490-DD7027390F8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4975225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56DA-D41F-45D2-B7D3-2A454043E25F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1A9CC-2D9D-42CC-B61C-2E8FA6F886A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4975225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FC85C-6B8B-4B21-8E97-910FD7BEAAA6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7B41D-12CC-46C9-B015-D42E3935BF3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5046663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6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5"/>
              </a:buBlip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B47AB-1B77-4D4F-B5DE-4CF304939C9A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5C7F5-CA0D-401D-ADC0-E68FBB77157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5046663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Tx/>
              <a:buBlip>
                <a:blip r:embed="rId5"/>
              </a:buBlip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Tx/>
              <a:buBlip>
                <a:blip r:embed="rId5"/>
              </a:buBlip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3C793-95A5-4CBD-B591-996AB4CC3790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502E-1790-4BA4-A10D-E332C2C66A1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4B13-B7FE-4C1C-A9A8-7A0254C55CBB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584A3-D55C-4062-840A-FDBCE100FBF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50963"/>
            <a:ext cx="8226425" cy="76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Picture 8" descr="Cliplok_Simpak_RGB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928686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E7755-58C7-4D17-BFB3-EF0836303F42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3AC01-877E-4D05-BA14-84BDB64B10D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 l="21204" b="18546"/>
          <a:stretch>
            <a:fillRect/>
          </a:stretch>
        </p:blipFill>
        <p:spPr bwMode="auto">
          <a:xfrm>
            <a:off x="0" y="5046663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Cliplok_Simpak_RGB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F7532-9398-4947-B33B-6CD51261DE6F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8E299-AC95-4445-8BF0-E5201C57888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liplok_Simpak_RGB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142875"/>
            <a:ext cx="25542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Cliplok_Simpak_RGB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3008313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5794"/>
            <a:ext cx="5111750" cy="5340369"/>
          </a:xfrm>
        </p:spPr>
        <p:txBody>
          <a:bodyPr>
            <a:normAutofit/>
          </a:bodyPr>
          <a:lstStyle>
            <a:lvl1pPr>
              <a:buFontTx/>
              <a:buBlip>
                <a:blip r:embed="rId4"/>
              </a:buBlip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46129-3ADD-4AEF-ABEE-EAC1CBF2E85D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D5A33-9A97-469F-AEF8-5114D956AEF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iraler cop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liplok_Simpak_RGB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142875"/>
            <a:ext cx="25542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4C835-67D2-4377-BF35-EAB36A12D156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C471E-BD0E-421D-AF33-2283CA93263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AC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587AC8-A3B7-4B97-BB20-53E34C218505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1AE14E-21B7-46EF-AFF1-07E741954C1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gif"/><Relationship Id="rId3" Type="http://schemas.openxmlformats.org/officeDocument/2006/relationships/image" Target="../media/image7.gif"/><Relationship Id="rId7" Type="http://schemas.openxmlformats.org/officeDocument/2006/relationships/hyperlink" Target="http://www2.saabgroup.com/us/" TargetMode="External"/><Relationship Id="rId12" Type="http://schemas.openxmlformats.org/officeDocument/2006/relationships/hyperlink" Target="http://www.raytheon.com/" TargetMode="External"/><Relationship Id="rId2" Type="http://schemas.openxmlformats.org/officeDocument/2006/relationships/hyperlink" Target="http://www.embraer.com/english/content/home/zip/logotipo_embraer.zip" TargetMode="External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hyperlink" Target="http://www.sikorsky.com/Index" TargetMode="External"/><Relationship Id="rId10" Type="http://schemas.openxmlformats.org/officeDocument/2006/relationships/image" Target="../media/image12.jpeg"/><Relationship Id="rId4" Type="http://schemas.openxmlformats.org/officeDocument/2006/relationships/hyperlink" Target="http://www.bombardier.com/en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p-lok.com/" TargetMode="External"/><Relationship Id="rId2" Type="http://schemas.openxmlformats.org/officeDocument/2006/relationships/hyperlink" Target="mailto:info@clip-lok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da-DK" dirty="0" err="1" smtClean="0"/>
              <a:t>Aeronautical</a:t>
            </a:r>
            <a:r>
              <a:rPr lang="da-DK" dirty="0" smtClean="0"/>
              <a:t> </a:t>
            </a:r>
            <a:r>
              <a:rPr lang="da-DK" dirty="0" err="1" smtClean="0"/>
              <a:t>industry</a:t>
            </a:r>
            <a:endParaRPr lang="da-DK" dirty="0" smtClean="0"/>
          </a:p>
        </p:txBody>
      </p:sp>
      <p:grpSp>
        <p:nvGrpSpPr>
          <p:cNvPr id="14339" name="Group 6"/>
          <p:cNvGrpSpPr>
            <a:grpSpLocks noChangeAspect="1"/>
          </p:cNvGrpSpPr>
          <p:nvPr/>
        </p:nvGrpSpPr>
        <p:grpSpPr bwMode="auto">
          <a:xfrm>
            <a:off x="714375" y="1928813"/>
            <a:ext cx="7731125" cy="1547812"/>
            <a:chOff x="450" y="1215"/>
            <a:chExt cx="4870" cy="975"/>
          </a:xfrm>
        </p:grpSpPr>
        <p:sp>
          <p:nvSpPr>
            <p:cNvPr id="14340" name="AutoShape 5"/>
            <p:cNvSpPr>
              <a:spLocks noChangeAspect="1" noChangeArrowheads="1" noTextEdit="1"/>
            </p:cNvSpPr>
            <p:nvPr/>
          </p:nvSpPr>
          <p:spPr bwMode="auto">
            <a:xfrm>
              <a:off x="450" y="1215"/>
              <a:ext cx="4870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1" name="Rectangle 7"/>
            <p:cNvSpPr>
              <a:spLocks noChangeArrowheads="1"/>
            </p:cNvSpPr>
            <p:nvPr/>
          </p:nvSpPr>
          <p:spPr bwMode="auto">
            <a:xfrm>
              <a:off x="450" y="1215"/>
              <a:ext cx="4860" cy="967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" name="Freeform 8"/>
            <p:cNvSpPr>
              <a:spLocks/>
            </p:cNvSpPr>
            <p:nvPr/>
          </p:nvSpPr>
          <p:spPr bwMode="auto">
            <a:xfrm>
              <a:off x="801" y="1218"/>
              <a:ext cx="200" cy="732"/>
            </a:xfrm>
            <a:custGeom>
              <a:avLst/>
              <a:gdLst>
                <a:gd name="T0" fmla="*/ 0 w 200"/>
                <a:gd name="T1" fmla="*/ 0 h 732"/>
                <a:gd name="T2" fmla="*/ 0 w 200"/>
                <a:gd name="T3" fmla="*/ 206 h 732"/>
                <a:gd name="T4" fmla="*/ 61 w 200"/>
                <a:gd name="T5" fmla="*/ 206 h 732"/>
                <a:gd name="T6" fmla="*/ 188 w 200"/>
                <a:gd name="T7" fmla="*/ 392 h 732"/>
                <a:gd name="T8" fmla="*/ 107 w 200"/>
                <a:gd name="T9" fmla="*/ 392 h 732"/>
                <a:gd name="T10" fmla="*/ 17 w 200"/>
                <a:gd name="T11" fmla="*/ 498 h 732"/>
                <a:gd name="T12" fmla="*/ 164 w 200"/>
                <a:gd name="T13" fmla="*/ 732 h 732"/>
                <a:gd name="T14" fmla="*/ 200 w 200"/>
                <a:gd name="T15" fmla="*/ 732 h 732"/>
                <a:gd name="T16" fmla="*/ 200 w 200"/>
                <a:gd name="T17" fmla="*/ 223 h 732"/>
                <a:gd name="T18" fmla="*/ 34 w 200"/>
                <a:gd name="T19" fmla="*/ 0 h 732"/>
                <a:gd name="T20" fmla="*/ 0 w 200"/>
                <a:gd name="T21" fmla="*/ 0 h 7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732"/>
                <a:gd name="T35" fmla="*/ 200 w 200"/>
                <a:gd name="T36" fmla="*/ 732 h 7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732">
                  <a:moveTo>
                    <a:pt x="0" y="0"/>
                  </a:moveTo>
                  <a:lnTo>
                    <a:pt x="0" y="206"/>
                  </a:lnTo>
                  <a:lnTo>
                    <a:pt x="61" y="206"/>
                  </a:lnTo>
                  <a:lnTo>
                    <a:pt x="188" y="392"/>
                  </a:lnTo>
                  <a:lnTo>
                    <a:pt x="107" y="392"/>
                  </a:lnTo>
                  <a:lnTo>
                    <a:pt x="17" y="498"/>
                  </a:lnTo>
                  <a:lnTo>
                    <a:pt x="164" y="732"/>
                  </a:lnTo>
                  <a:lnTo>
                    <a:pt x="200" y="732"/>
                  </a:lnTo>
                  <a:lnTo>
                    <a:pt x="200" y="223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3" name="Freeform 9"/>
            <p:cNvSpPr>
              <a:spLocks/>
            </p:cNvSpPr>
            <p:nvPr/>
          </p:nvSpPr>
          <p:spPr bwMode="auto">
            <a:xfrm>
              <a:off x="874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19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19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4" name="Freeform 10"/>
            <p:cNvSpPr>
              <a:spLocks/>
            </p:cNvSpPr>
            <p:nvPr/>
          </p:nvSpPr>
          <p:spPr bwMode="auto">
            <a:xfrm>
              <a:off x="939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20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20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5" name="Rectangle 11"/>
            <p:cNvSpPr>
              <a:spLocks noChangeArrowheads="1"/>
            </p:cNvSpPr>
            <p:nvPr/>
          </p:nvSpPr>
          <p:spPr bwMode="auto">
            <a:xfrm>
              <a:off x="1142" y="1911"/>
              <a:ext cx="302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Rectangle 12"/>
            <p:cNvSpPr>
              <a:spLocks noChangeArrowheads="1"/>
            </p:cNvSpPr>
            <p:nvPr/>
          </p:nvSpPr>
          <p:spPr bwMode="auto">
            <a:xfrm>
              <a:off x="1144" y="1854"/>
              <a:ext cx="300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13"/>
            <p:cNvSpPr>
              <a:spLocks/>
            </p:cNvSpPr>
            <p:nvPr/>
          </p:nvSpPr>
          <p:spPr bwMode="auto">
            <a:xfrm>
              <a:off x="1142" y="1625"/>
              <a:ext cx="302" cy="208"/>
            </a:xfrm>
            <a:custGeom>
              <a:avLst/>
              <a:gdLst>
                <a:gd name="T0" fmla="*/ 0 w 302"/>
                <a:gd name="T1" fmla="*/ 208 h 208"/>
                <a:gd name="T2" fmla="*/ 0 w 302"/>
                <a:gd name="T3" fmla="*/ 0 h 208"/>
                <a:gd name="T4" fmla="*/ 172 w 302"/>
                <a:gd name="T5" fmla="*/ 0 h 208"/>
                <a:gd name="T6" fmla="*/ 302 w 302"/>
                <a:gd name="T7" fmla="*/ 169 h 208"/>
                <a:gd name="T8" fmla="*/ 302 w 302"/>
                <a:gd name="T9" fmla="*/ 208 h 208"/>
                <a:gd name="T10" fmla="*/ 0 w 302"/>
                <a:gd name="T11" fmla="*/ 208 h 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08"/>
                <a:gd name="T20" fmla="*/ 302 w 302"/>
                <a:gd name="T21" fmla="*/ 208 h 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08">
                  <a:moveTo>
                    <a:pt x="0" y="208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302" y="169"/>
                  </a:lnTo>
                  <a:lnTo>
                    <a:pt x="302" y="208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8" name="Freeform 14"/>
            <p:cNvSpPr>
              <a:spLocks/>
            </p:cNvSpPr>
            <p:nvPr/>
          </p:nvSpPr>
          <p:spPr bwMode="auto">
            <a:xfrm>
              <a:off x="453" y="1444"/>
              <a:ext cx="502" cy="583"/>
            </a:xfrm>
            <a:custGeom>
              <a:avLst/>
              <a:gdLst>
                <a:gd name="T0" fmla="*/ 502 w 502"/>
                <a:gd name="T1" fmla="*/ 146 h 583"/>
                <a:gd name="T2" fmla="*/ 402 w 502"/>
                <a:gd name="T3" fmla="*/ 0 h 583"/>
                <a:gd name="T4" fmla="*/ 345 w 502"/>
                <a:gd name="T5" fmla="*/ 0 h 583"/>
                <a:gd name="T6" fmla="*/ 0 w 502"/>
                <a:gd name="T7" fmla="*/ 407 h 583"/>
                <a:gd name="T8" fmla="*/ 75 w 502"/>
                <a:gd name="T9" fmla="*/ 583 h 583"/>
                <a:gd name="T10" fmla="*/ 450 w 502"/>
                <a:gd name="T11" fmla="*/ 146 h 583"/>
                <a:gd name="T12" fmla="*/ 502 w 502"/>
                <a:gd name="T13" fmla="*/ 146 h 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2"/>
                <a:gd name="T22" fmla="*/ 0 h 583"/>
                <a:gd name="T23" fmla="*/ 502 w 502"/>
                <a:gd name="T24" fmla="*/ 583 h 5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2" h="583">
                  <a:moveTo>
                    <a:pt x="502" y="146"/>
                  </a:moveTo>
                  <a:lnTo>
                    <a:pt x="402" y="0"/>
                  </a:lnTo>
                  <a:lnTo>
                    <a:pt x="345" y="0"/>
                  </a:lnTo>
                  <a:lnTo>
                    <a:pt x="0" y="407"/>
                  </a:lnTo>
                  <a:lnTo>
                    <a:pt x="75" y="583"/>
                  </a:lnTo>
                  <a:lnTo>
                    <a:pt x="450" y="146"/>
                  </a:lnTo>
                  <a:lnTo>
                    <a:pt x="502" y="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9" name="Freeform 15"/>
            <p:cNvSpPr>
              <a:spLocks/>
            </p:cNvSpPr>
            <p:nvPr/>
          </p:nvSpPr>
          <p:spPr bwMode="auto">
            <a:xfrm>
              <a:off x="552" y="1903"/>
              <a:ext cx="487" cy="286"/>
            </a:xfrm>
            <a:custGeom>
              <a:avLst/>
              <a:gdLst>
                <a:gd name="T0" fmla="*/ 0 w 487"/>
                <a:gd name="T1" fmla="*/ 135 h 286"/>
                <a:gd name="T2" fmla="*/ 112 w 487"/>
                <a:gd name="T3" fmla="*/ 0 h 286"/>
                <a:gd name="T4" fmla="*/ 342 w 487"/>
                <a:gd name="T5" fmla="*/ 64 h 286"/>
                <a:gd name="T6" fmla="*/ 357 w 487"/>
                <a:gd name="T7" fmla="*/ 15 h 286"/>
                <a:gd name="T8" fmla="*/ 487 w 487"/>
                <a:gd name="T9" fmla="*/ 219 h 286"/>
                <a:gd name="T10" fmla="*/ 471 w 487"/>
                <a:gd name="T11" fmla="*/ 286 h 286"/>
                <a:gd name="T12" fmla="*/ 0 w 487"/>
                <a:gd name="T13" fmla="*/ 135 h 2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7"/>
                <a:gd name="T22" fmla="*/ 0 h 286"/>
                <a:gd name="T23" fmla="*/ 487 w 487"/>
                <a:gd name="T24" fmla="*/ 286 h 2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7" h="286">
                  <a:moveTo>
                    <a:pt x="0" y="135"/>
                  </a:moveTo>
                  <a:lnTo>
                    <a:pt x="112" y="0"/>
                  </a:lnTo>
                  <a:lnTo>
                    <a:pt x="342" y="64"/>
                  </a:lnTo>
                  <a:lnTo>
                    <a:pt x="357" y="15"/>
                  </a:lnTo>
                  <a:lnTo>
                    <a:pt x="487" y="219"/>
                  </a:lnTo>
                  <a:lnTo>
                    <a:pt x="471" y="286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0" name="Freeform 16"/>
            <p:cNvSpPr>
              <a:spLocks/>
            </p:cNvSpPr>
            <p:nvPr/>
          </p:nvSpPr>
          <p:spPr bwMode="auto">
            <a:xfrm>
              <a:off x="1610" y="1593"/>
              <a:ext cx="322" cy="363"/>
            </a:xfrm>
            <a:custGeom>
              <a:avLst/>
              <a:gdLst>
                <a:gd name="T0" fmla="*/ 250 w 322"/>
                <a:gd name="T1" fmla="*/ 228 h 363"/>
                <a:gd name="T2" fmla="*/ 322 w 322"/>
                <a:gd name="T3" fmla="*/ 250 h 363"/>
                <a:gd name="T4" fmla="*/ 313 w 322"/>
                <a:gd name="T5" fmla="*/ 276 h 363"/>
                <a:gd name="T6" fmla="*/ 300 w 322"/>
                <a:gd name="T7" fmla="*/ 299 h 363"/>
                <a:gd name="T8" fmla="*/ 285 w 322"/>
                <a:gd name="T9" fmla="*/ 318 h 363"/>
                <a:gd name="T10" fmla="*/ 268 w 322"/>
                <a:gd name="T11" fmla="*/ 335 h 363"/>
                <a:gd name="T12" fmla="*/ 247 w 322"/>
                <a:gd name="T13" fmla="*/ 348 h 363"/>
                <a:gd name="T14" fmla="*/ 223 w 322"/>
                <a:gd name="T15" fmla="*/ 356 h 363"/>
                <a:gd name="T16" fmla="*/ 197 w 322"/>
                <a:gd name="T17" fmla="*/ 362 h 363"/>
                <a:gd name="T18" fmla="*/ 169 w 322"/>
                <a:gd name="T19" fmla="*/ 363 h 363"/>
                <a:gd name="T20" fmla="*/ 133 w 322"/>
                <a:gd name="T21" fmla="*/ 360 h 363"/>
                <a:gd name="T22" fmla="*/ 101 w 322"/>
                <a:gd name="T23" fmla="*/ 350 h 363"/>
                <a:gd name="T24" fmla="*/ 73 w 322"/>
                <a:gd name="T25" fmla="*/ 335 h 363"/>
                <a:gd name="T26" fmla="*/ 48 w 322"/>
                <a:gd name="T27" fmla="*/ 314 h 363"/>
                <a:gd name="T28" fmla="*/ 30 w 322"/>
                <a:gd name="T29" fmla="*/ 295 h 363"/>
                <a:gd name="T30" fmla="*/ 17 w 322"/>
                <a:gd name="T31" fmla="*/ 271 h 363"/>
                <a:gd name="T32" fmla="*/ 8 w 322"/>
                <a:gd name="T33" fmla="*/ 244 h 363"/>
                <a:gd name="T34" fmla="*/ 2 w 322"/>
                <a:gd name="T35" fmla="*/ 216 h 363"/>
                <a:gd name="T36" fmla="*/ 0 w 322"/>
                <a:gd name="T37" fmla="*/ 184 h 363"/>
                <a:gd name="T38" fmla="*/ 3 w 322"/>
                <a:gd name="T39" fmla="*/ 142 h 363"/>
                <a:gd name="T40" fmla="*/ 12 w 322"/>
                <a:gd name="T41" fmla="*/ 106 h 363"/>
                <a:gd name="T42" fmla="*/ 27 w 322"/>
                <a:gd name="T43" fmla="*/ 76 h 363"/>
                <a:gd name="T44" fmla="*/ 48 w 322"/>
                <a:gd name="T45" fmla="*/ 49 h 363"/>
                <a:gd name="T46" fmla="*/ 74 w 322"/>
                <a:gd name="T47" fmla="*/ 27 h 363"/>
                <a:gd name="T48" fmla="*/ 104 w 322"/>
                <a:gd name="T49" fmla="*/ 11 h 363"/>
                <a:gd name="T50" fmla="*/ 136 w 322"/>
                <a:gd name="T51" fmla="*/ 3 h 363"/>
                <a:gd name="T52" fmla="*/ 173 w 322"/>
                <a:gd name="T53" fmla="*/ 0 h 363"/>
                <a:gd name="T54" fmla="*/ 206 w 322"/>
                <a:gd name="T55" fmla="*/ 3 h 363"/>
                <a:gd name="T56" fmla="*/ 235 w 322"/>
                <a:gd name="T57" fmla="*/ 10 h 363"/>
                <a:gd name="T58" fmla="*/ 262 w 322"/>
                <a:gd name="T59" fmla="*/ 21 h 363"/>
                <a:gd name="T60" fmla="*/ 284 w 322"/>
                <a:gd name="T61" fmla="*/ 38 h 363"/>
                <a:gd name="T62" fmla="*/ 299 w 322"/>
                <a:gd name="T63" fmla="*/ 55 h 363"/>
                <a:gd name="T64" fmla="*/ 312 w 322"/>
                <a:gd name="T65" fmla="*/ 77 h 363"/>
                <a:gd name="T66" fmla="*/ 322 w 322"/>
                <a:gd name="T67" fmla="*/ 102 h 363"/>
                <a:gd name="T68" fmla="*/ 248 w 322"/>
                <a:gd name="T69" fmla="*/ 119 h 363"/>
                <a:gd name="T70" fmla="*/ 242 w 322"/>
                <a:gd name="T71" fmla="*/ 102 h 363"/>
                <a:gd name="T72" fmla="*/ 232 w 322"/>
                <a:gd name="T73" fmla="*/ 88 h 363"/>
                <a:gd name="T74" fmla="*/ 220 w 322"/>
                <a:gd name="T75" fmla="*/ 77 h 363"/>
                <a:gd name="T76" fmla="*/ 206 w 322"/>
                <a:gd name="T77" fmla="*/ 67 h 363"/>
                <a:gd name="T78" fmla="*/ 189 w 322"/>
                <a:gd name="T79" fmla="*/ 62 h 363"/>
                <a:gd name="T80" fmla="*/ 170 w 322"/>
                <a:gd name="T81" fmla="*/ 60 h 363"/>
                <a:gd name="T82" fmla="*/ 144 w 322"/>
                <a:gd name="T83" fmla="*/ 63 h 363"/>
                <a:gd name="T84" fmla="*/ 121 w 322"/>
                <a:gd name="T85" fmla="*/ 73 h 363"/>
                <a:gd name="T86" fmla="*/ 102 w 322"/>
                <a:gd name="T87" fmla="*/ 88 h 363"/>
                <a:gd name="T88" fmla="*/ 92 w 322"/>
                <a:gd name="T89" fmla="*/ 105 h 363"/>
                <a:gd name="T90" fmla="*/ 83 w 322"/>
                <a:gd name="T91" fmla="*/ 126 h 363"/>
                <a:gd name="T92" fmla="*/ 79 w 322"/>
                <a:gd name="T93" fmla="*/ 149 h 363"/>
                <a:gd name="T94" fmla="*/ 77 w 322"/>
                <a:gd name="T95" fmla="*/ 179 h 363"/>
                <a:gd name="T96" fmla="*/ 79 w 322"/>
                <a:gd name="T97" fmla="*/ 209 h 363"/>
                <a:gd name="T98" fmla="*/ 83 w 322"/>
                <a:gd name="T99" fmla="*/ 236 h 363"/>
                <a:gd name="T100" fmla="*/ 92 w 322"/>
                <a:gd name="T101" fmla="*/ 257 h 363"/>
                <a:gd name="T102" fmla="*/ 102 w 322"/>
                <a:gd name="T103" fmla="*/ 274 h 363"/>
                <a:gd name="T104" fmla="*/ 116 w 322"/>
                <a:gd name="T105" fmla="*/ 286 h 363"/>
                <a:gd name="T106" fmla="*/ 130 w 322"/>
                <a:gd name="T107" fmla="*/ 295 h 363"/>
                <a:gd name="T108" fmla="*/ 148 w 322"/>
                <a:gd name="T109" fmla="*/ 300 h 363"/>
                <a:gd name="T110" fmla="*/ 169 w 322"/>
                <a:gd name="T111" fmla="*/ 302 h 363"/>
                <a:gd name="T112" fmla="*/ 188 w 322"/>
                <a:gd name="T113" fmla="*/ 300 h 363"/>
                <a:gd name="T114" fmla="*/ 204 w 322"/>
                <a:gd name="T115" fmla="*/ 293 h 363"/>
                <a:gd name="T116" fmla="*/ 219 w 322"/>
                <a:gd name="T117" fmla="*/ 283 h 363"/>
                <a:gd name="T118" fmla="*/ 232 w 322"/>
                <a:gd name="T119" fmla="*/ 269 h 363"/>
                <a:gd name="T120" fmla="*/ 242 w 322"/>
                <a:gd name="T121" fmla="*/ 251 h 363"/>
                <a:gd name="T122" fmla="*/ 250 w 322"/>
                <a:gd name="T123" fmla="*/ 228 h 3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22"/>
                <a:gd name="T187" fmla="*/ 0 h 363"/>
                <a:gd name="T188" fmla="*/ 322 w 322"/>
                <a:gd name="T189" fmla="*/ 363 h 36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22" h="363">
                  <a:moveTo>
                    <a:pt x="250" y="228"/>
                  </a:moveTo>
                  <a:lnTo>
                    <a:pt x="322" y="250"/>
                  </a:lnTo>
                  <a:lnTo>
                    <a:pt x="313" y="276"/>
                  </a:lnTo>
                  <a:lnTo>
                    <a:pt x="300" y="299"/>
                  </a:lnTo>
                  <a:lnTo>
                    <a:pt x="285" y="318"/>
                  </a:lnTo>
                  <a:lnTo>
                    <a:pt x="268" y="335"/>
                  </a:lnTo>
                  <a:lnTo>
                    <a:pt x="247" y="348"/>
                  </a:lnTo>
                  <a:lnTo>
                    <a:pt x="223" y="356"/>
                  </a:lnTo>
                  <a:lnTo>
                    <a:pt x="197" y="362"/>
                  </a:lnTo>
                  <a:lnTo>
                    <a:pt x="169" y="363"/>
                  </a:lnTo>
                  <a:lnTo>
                    <a:pt x="133" y="360"/>
                  </a:lnTo>
                  <a:lnTo>
                    <a:pt x="101" y="350"/>
                  </a:lnTo>
                  <a:lnTo>
                    <a:pt x="73" y="335"/>
                  </a:lnTo>
                  <a:lnTo>
                    <a:pt x="48" y="314"/>
                  </a:lnTo>
                  <a:lnTo>
                    <a:pt x="30" y="295"/>
                  </a:lnTo>
                  <a:lnTo>
                    <a:pt x="17" y="271"/>
                  </a:lnTo>
                  <a:lnTo>
                    <a:pt x="8" y="244"/>
                  </a:lnTo>
                  <a:lnTo>
                    <a:pt x="2" y="216"/>
                  </a:lnTo>
                  <a:lnTo>
                    <a:pt x="0" y="184"/>
                  </a:lnTo>
                  <a:lnTo>
                    <a:pt x="3" y="142"/>
                  </a:lnTo>
                  <a:lnTo>
                    <a:pt x="12" y="106"/>
                  </a:lnTo>
                  <a:lnTo>
                    <a:pt x="27" y="76"/>
                  </a:lnTo>
                  <a:lnTo>
                    <a:pt x="48" y="49"/>
                  </a:lnTo>
                  <a:lnTo>
                    <a:pt x="74" y="27"/>
                  </a:lnTo>
                  <a:lnTo>
                    <a:pt x="104" y="11"/>
                  </a:lnTo>
                  <a:lnTo>
                    <a:pt x="136" y="3"/>
                  </a:lnTo>
                  <a:lnTo>
                    <a:pt x="173" y="0"/>
                  </a:lnTo>
                  <a:lnTo>
                    <a:pt x="206" y="3"/>
                  </a:lnTo>
                  <a:lnTo>
                    <a:pt x="235" y="10"/>
                  </a:lnTo>
                  <a:lnTo>
                    <a:pt x="262" y="21"/>
                  </a:lnTo>
                  <a:lnTo>
                    <a:pt x="284" y="38"/>
                  </a:lnTo>
                  <a:lnTo>
                    <a:pt x="299" y="55"/>
                  </a:lnTo>
                  <a:lnTo>
                    <a:pt x="312" y="77"/>
                  </a:lnTo>
                  <a:lnTo>
                    <a:pt x="322" y="102"/>
                  </a:lnTo>
                  <a:lnTo>
                    <a:pt x="248" y="119"/>
                  </a:lnTo>
                  <a:lnTo>
                    <a:pt x="242" y="102"/>
                  </a:lnTo>
                  <a:lnTo>
                    <a:pt x="232" y="88"/>
                  </a:lnTo>
                  <a:lnTo>
                    <a:pt x="220" y="77"/>
                  </a:lnTo>
                  <a:lnTo>
                    <a:pt x="206" y="67"/>
                  </a:lnTo>
                  <a:lnTo>
                    <a:pt x="189" y="62"/>
                  </a:lnTo>
                  <a:lnTo>
                    <a:pt x="170" y="60"/>
                  </a:lnTo>
                  <a:lnTo>
                    <a:pt x="144" y="63"/>
                  </a:lnTo>
                  <a:lnTo>
                    <a:pt x="121" y="73"/>
                  </a:lnTo>
                  <a:lnTo>
                    <a:pt x="102" y="88"/>
                  </a:lnTo>
                  <a:lnTo>
                    <a:pt x="92" y="105"/>
                  </a:lnTo>
                  <a:lnTo>
                    <a:pt x="83" y="126"/>
                  </a:lnTo>
                  <a:lnTo>
                    <a:pt x="79" y="149"/>
                  </a:lnTo>
                  <a:lnTo>
                    <a:pt x="77" y="179"/>
                  </a:lnTo>
                  <a:lnTo>
                    <a:pt x="79" y="209"/>
                  </a:lnTo>
                  <a:lnTo>
                    <a:pt x="83" y="236"/>
                  </a:lnTo>
                  <a:lnTo>
                    <a:pt x="92" y="257"/>
                  </a:lnTo>
                  <a:lnTo>
                    <a:pt x="102" y="274"/>
                  </a:lnTo>
                  <a:lnTo>
                    <a:pt x="116" y="286"/>
                  </a:lnTo>
                  <a:lnTo>
                    <a:pt x="130" y="295"/>
                  </a:lnTo>
                  <a:lnTo>
                    <a:pt x="148" y="300"/>
                  </a:lnTo>
                  <a:lnTo>
                    <a:pt x="169" y="302"/>
                  </a:lnTo>
                  <a:lnTo>
                    <a:pt x="188" y="300"/>
                  </a:lnTo>
                  <a:lnTo>
                    <a:pt x="204" y="293"/>
                  </a:lnTo>
                  <a:lnTo>
                    <a:pt x="219" y="283"/>
                  </a:lnTo>
                  <a:lnTo>
                    <a:pt x="232" y="269"/>
                  </a:lnTo>
                  <a:lnTo>
                    <a:pt x="242" y="251"/>
                  </a:lnTo>
                  <a:lnTo>
                    <a:pt x="250" y="2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1" name="Rectangle 17"/>
            <p:cNvSpPr>
              <a:spLocks noChangeArrowheads="1"/>
            </p:cNvSpPr>
            <p:nvPr/>
          </p:nvSpPr>
          <p:spPr bwMode="auto">
            <a:xfrm>
              <a:off x="1953" y="1599"/>
              <a:ext cx="71" cy="350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8"/>
            <p:cNvSpPr>
              <a:spLocks noEditPoints="1"/>
            </p:cNvSpPr>
            <p:nvPr/>
          </p:nvSpPr>
          <p:spPr bwMode="auto">
            <a:xfrm>
              <a:off x="2059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3" name="Freeform 19"/>
            <p:cNvSpPr>
              <a:spLocks noEditPoints="1"/>
            </p:cNvSpPr>
            <p:nvPr/>
          </p:nvSpPr>
          <p:spPr bwMode="auto">
            <a:xfrm>
              <a:off x="2164" y="1689"/>
              <a:ext cx="261" cy="358"/>
            </a:xfrm>
            <a:custGeom>
              <a:avLst/>
              <a:gdLst>
                <a:gd name="T0" fmla="*/ 0 w 261"/>
                <a:gd name="T1" fmla="*/ 6 h 358"/>
                <a:gd name="T2" fmla="*/ 66 w 261"/>
                <a:gd name="T3" fmla="*/ 6 h 358"/>
                <a:gd name="T4" fmla="*/ 66 w 261"/>
                <a:gd name="T5" fmla="*/ 44 h 358"/>
                <a:gd name="T6" fmla="*/ 81 w 261"/>
                <a:gd name="T7" fmla="*/ 27 h 358"/>
                <a:gd name="T8" fmla="*/ 100 w 261"/>
                <a:gd name="T9" fmla="*/ 12 h 358"/>
                <a:gd name="T10" fmla="*/ 124 w 261"/>
                <a:gd name="T11" fmla="*/ 3 h 358"/>
                <a:gd name="T12" fmla="*/ 149 w 261"/>
                <a:gd name="T13" fmla="*/ 0 h 358"/>
                <a:gd name="T14" fmla="*/ 171 w 261"/>
                <a:gd name="T15" fmla="*/ 3 h 358"/>
                <a:gd name="T16" fmla="*/ 192 w 261"/>
                <a:gd name="T17" fmla="*/ 9 h 358"/>
                <a:gd name="T18" fmla="*/ 211 w 261"/>
                <a:gd name="T19" fmla="*/ 20 h 358"/>
                <a:gd name="T20" fmla="*/ 229 w 261"/>
                <a:gd name="T21" fmla="*/ 35 h 358"/>
                <a:gd name="T22" fmla="*/ 244 w 261"/>
                <a:gd name="T23" fmla="*/ 55 h 358"/>
                <a:gd name="T24" fmla="*/ 254 w 261"/>
                <a:gd name="T25" fmla="*/ 77 h 358"/>
                <a:gd name="T26" fmla="*/ 260 w 261"/>
                <a:gd name="T27" fmla="*/ 102 h 358"/>
                <a:gd name="T28" fmla="*/ 261 w 261"/>
                <a:gd name="T29" fmla="*/ 132 h 358"/>
                <a:gd name="T30" fmla="*/ 260 w 261"/>
                <a:gd name="T31" fmla="*/ 162 h 358"/>
                <a:gd name="T32" fmla="*/ 254 w 261"/>
                <a:gd name="T33" fmla="*/ 189 h 358"/>
                <a:gd name="T34" fmla="*/ 244 w 261"/>
                <a:gd name="T35" fmla="*/ 211 h 358"/>
                <a:gd name="T36" fmla="*/ 229 w 261"/>
                <a:gd name="T37" fmla="*/ 231 h 358"/>
                <a:gd name="T38" fmla="*/ 211 w 261"/>
                <a:gd name="T39" fmla="*/ 246 h 358"/>
                <a:gd name="T40" fmla="*/ 192 w 261"/>
                <a:gd name="T41" fmla="*/ 257 h 358"/>
                <a:gd name="T42" fmla="*/ 171 w 261"/>
                <a:gd name="T43" fmla="*/ 263 h 358"/>
                <a:gd name="T44" fmla="*/ 149 w 261"/>
                <a:gd name="T45" fmla="*/ 266 h 358"/>
                <a:gd name="T46" fmla="*/ 128 w 261"/>
                <a:gd name="T47" fmla="*/ 264 h 358"/>
                <a:gd name="T48" fmla="*/ 109 w 261"/>
                <a:gd name="T49" fmla="*/ 257 h 358"/>
                <a:gd name="T50" fmla="*/ 90 w 261"/>
                <a:gd name="T51" fmla="*/ 246 h 358"/>
                <a:gd name="T52" fmla="*/ 71 w 261"/>
                <a:gd name="T53" fmla="*/ 229 h 358"/>
                <a:gd name="T54" fmla="*/ 71 w 261"/>
                <a:gd name="T55" fmla="*/ 358 h 358"/>
                <a:gd name="T56" fmla="*/ 0 w 261"/>
                <a:gd name="T57" fmla="*/ 358 h 358"/>
                <a:gd name="T58" fmla="*/ 0 w 261"/>
                <a:gd name="T59" fmla="*/ 6 h 358"/>
                <a:gd name="T60" fmla="*/ 69 w 261"/>
                <a:gd name="T61" fmla="*/ 129 h 358"/>
                <a:gd name="T62" fmla="*/ 71 w 261"/>
                <a:gd name="T63" fmla="*/ 155 h 358"/>
                <a:gd name="T64" fmla="*/ 77 w 261"/>
                <a:gd name="T65" fmla="*/ 176 h 358"/>
                <a:gd name="T66" fmla="*/ 87 w 261"/>
                <a:gd name="T67" fmla="*/ 193 h 358"/>
                <a:gd name="T68" fmla="*/ 100 w 261"/>
                <a:gd name="T69" fmla="*/ 204 h 358"/>
                <a:gd name="T70" fmla="*/ 115 w 261"/>
                <a:gd name="T71" fmla="*/ 210 h 358"/>
                <a:gd name="T72" fmla="*/ 131 w 261"/>
                <a:gd name="T73" fmla="*/ 213 h 358"/>
                <a:gd name="T74" fmla="*/ 148 w 261"/>
                <a:gd name="T75" fmla="*/ 211 h 358"/>
                <a:gd name="T76" fmla="*/ 161 w 261"/>
                <a:gd name="T77" fmla="*/ 204 h 358"/>
                <a:gd name="T78" fmla="*/ 173 w 261"/>
                <a:gd name="T79" fmla="*/ 194 h 358"/>
                <a:gd name="T80" fmla="*/ 182 w 261"/>
                <a:gd name="T81" fmla="*/ 179 h 358"/>
                <a:gd name="T82" fmla="*/ 187 w 261"/>
                <a:gd name="T83" fmla="*/ 158 h 358"/>
                <a:gd name="T84" fmla="*/ 189 w 261"/>
                <a:gd name="T85" fmla="*/ 133 h 358"/>
                <a:gd name="T86" fmla="*/ 187 w 261"/>
                <a:gd name="T87" fmla="*/ 108 h 358"/>
                <a:gd name="T88" fmla="*/ 182 w 261"/>
                <a:gd name="T89" fmla="*/ 88 h 358"/>
                <a:gd name="T90" fmla="*/ 173 w 261"/>
                <a:gd name="T91" fmla="*/ 73 h 358"/>
                <a:gd name="T92" fmla="*/ 161 w 261"/>
                <a:gd name="T93" fmla="*/ 62 h 358"/>
                <a:gd name="T94" fmla="*/ 146 w 261"/>
                <a:gd name="T95" fmla="*/ 56 h 358"/>
                <a:gd name="T96" fmla="*/ 130 w 261"/>
                <a:gd name="T97" fmla="*/ 53 h 358"/>
                <a:gd name="T98" fmla="*/ 114 w 261"/>
                <a:gd name="T99" fmla="*/ 56 h 358"/>
                <a:gd name="T100" fmla="*/ 99 w 261"/>
                <a:gd name="T101" fmla="*/ 62 h 358"/>
                <a:gd name="T102" fmla="*/ 87 w 261"/>
                <a:gd name="T103" fmla="*/ 73 h 358"/>
                <a:gd name="T104" fmla="*/ 77 w 261"/>
                <a:gd name="T105" fmla="*/ 87 h 358"/>
                <a:gd name="T106" fmla="*/ 71 w 261"/>
                <a:gd name="T107" fmla="*/ 106 h 358"/>
                <a:gd name="T108" fmla="*/ 69 w 261"/>
                <a:gd name="T109" fmla="*/ 129 h 3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1"/>
                <a:gd name="T166" fmla="*/ 0 h 358"/>
                <a:gd name="T167" fmla="*/ 261 w 261"/>
                <a:gd name="T168" fmla="*/ 358 h 3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1" h="358">
                  <a:moveTo>
                    <a:pt x="0" y="6"/>
                  </a:moveTo>
                  <a:lnTo>
                    <a:pt x="66" y="6"/>
                  </a:lnTo>
                  <a:lnTo>
                    <a:pt x="66" y="44"/>
                  </a:lnTo>
                  <a:lnTo>
                    <a:pt x="81" y="27"/>
                  </a:lnTo>
                  <a:lnTo>
                    <a:pt x="100" y="12"/>
                  </a:lnTo>
                  <a:lnTo>
                    <a:pt x="124" y="3"/>
                  </a:lnTo>
                  <a:lnTo>
                    <a:pt x="149" y="0"/>
                  </a:lnTo>
                  <a:lnTo>
                    <a:pt x="171" y="3"/>
                  </a:lnTo>
                  <a:lnTo>
                    <a:pt x="192" y="9"/>
                  </a:lnTo>
                  <a:lnTo>
                    <a:pt x="211" y="20"/>
                  </a:lnTo>
                  <a:lnTo>
                    <a:pt x="229" y="35"/>
                  </a:lnTo>
                  <a:lnTo>
                    <a:pt x="244" y="55"/>
                  </a:lnTo>
                  <a:lnTo>
                    <a:pt x="254" y="77"/>
                  </a:lnTo>
                  <a:lnTo>
                    <a:pt x="260" y="102"/>
                  </a:lnTo>
                  <a:lnTo>
                    <a:pt x="261" y="132"/>
                  </a:lnTo>
                  <a:lnTo>
                    <a:pt x="260" y="162"/>
                  </a:lnTo>
                  <a:lnTo>
                    <a:pt x="254" y="189"/>
                  </a:lnTo>
                  <a:lnTo>
                    <a:pt x="244" y="211"/>
                  </a:lnTo>
                  <a:lnTo>
                    <a:pt x="229" y="231"/>
                  </a:lnTo>
                  <a:lnTo>
                    <a:pt x="211" y="246"/>
                  </a:lnTo>
                  <a:lnTo>
                    <a:pt x="192" y="257"/>
                  </a:lnTo>
                  <a:lnTo>
                    <a:pt x="171" y="263"/>
                  </a:lnTo>
                  <a:lnTo>
                    <a:pt x="149" y="266"/>
                  </a:lnTo>
                  <a:lnTo>
                    <a:pt x="128" y="264"/>
                  </a:lnTo>
                  <a:lnTo>
                    <a:pt x="109" y="257"/>
                  </a:lnTo>
                  <a:lnTo>
                    <a:pt x="90" y="246"/>
                  </a:lnTo>
                  <a:lnTo>
                    <a:pt x="71" y="229"/>
                  </a:lnTo>
                  <a:lnTo>
                    <a:pt x="71" y="358"/>
                  </a:lnTo>
                  <a:lnTo>
                    <a:pt x="0" y="358"/>
                  </a:lnTo>
                  <a:lnTo>
                    <a:pt x="0" y="6"/>
                  </a:lnTo>
                  <a:close/>
                  <a:moveTo>
                    <a:pt x="69" y="129"/>
                  </a:moveTo>
                  <a:lnTo>
                    <a:pt x="71" y="155"/>
                  </a:lnTo>
                  <a:lnTo>
                    <a:pt x="77" y="176"/>
                  </a:lnTo>
                  <a:lnTo>
                    <a:pt x="87" y="193"/>
                  </a:lnTo>
                  <a:lnTo>
                    <a:pt x="100" y="204"/>
                  </a:lnTo>
                  <a:lnTo>
                    <a:pt x="115" y="210"/>
                  </a:lnTo>
                  <a:lnTo>
                    <a:pt x="131" y="213"/>
                  </a:lnTo>
                  <a:lnTo>
                    <a:pt x="148" y="211"/>
                  </a:lnTo>
                  <a:lnTo>
                    <a:pt x="161" y="204"/>
                  </a:lnTo>
                  <a:lnTo>
                    <a:pt x="173" y="194"/>
                  </a:lnTo>
                  <a:lnTo>
                    <a:pt x="182" y="179"/>
                  </a:lnTo>
                  <a:lnTo>
                    <a:pt x="187" y="158"/>
                  </a:lnTo>
                  <a:lnTo>
                    <a:pt x="189" y="133"/>
                  </a:lnTo>
                  <a:lnTo>
                    <a:pt x="187" y="108"/>
                  </a:lnTo>
                  <a:lnTo>
                    <a:pt x="182" y="88"/>
                  </a:lnTo>
                  <a:lnTo>
                    <a:pt x="173" y="73"/>
                  </a:lnTo>
                  <a:lnTo>
                    <a:pt x="161" y="62"/>
                  </a:lnTo>
                  <a:lnTo>
                    <a:pt x="146" y="56"/>
                  </a:lnTo>
                  <a:lnTo>
                    <a:pt x="130" y="53"/>
                  </a:lnTo>
                  <a:lnTo>
                    <a:pt x="114" y="56"/>
                  </a:lnTo>
                  <a:lnTo>
                    <a:pt x="99" y="62"/>
                  </a:lnTo>
                  <a:lnTo>
                    <a:pt x="87" y="73"/>
                  </a:lnTo>
                  <a:lnTo>
                    <a:pt x="77" y="87"/>
                  </a:lnTo>
                  <a:lnTo>
                    <a:pt x="71" y="106"/>
                  </a:lnTo>
                  <a:lnTo>
                    <a:pt x="69" y="1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4" name="Rectangle 20"/>
            <p:cNvSpPr>
              <a:spLocks noChangeArrowheads="1"/>
            </p:cNvSpPr>
            <p:nvPr/>
          </p:nvSpPr>
          <p:spPr bwMode="auto">
            <a:xfrm>
              <a:off x="2449" y="1789"/>
              <a:ext cx="139" cy="66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21"/>
            <p:cNvSpPr>
              <a:spLocks/>
            </p:cNvSpPr>
            <p:nvPr/>
          </p:nvSpPr>
          <p:spPr bwMode="auto">
            <a:xfrm>
              <a:off x="2614" y="1602"/>
              <a:ext cx="260" cy="347"/>
            </a:xfrm>
            <a:custGeom>
              <a:avLst/>
              <a:gdLst>
                <a:gd name="T0" fmla="*/ 0 w 260"/>
                <a:gd name="T1" fmla="*/ 347 h 347"/>
                <a:gd name="T2" fmla="*/ 0 w 260"/>
                <a:gd name="T3" fmla="*/ 0 h 347"/>
                <a:gd name="T4" fmla="*/ 74 w 260"/>
                <a:gd name="T5" fmla="*/ 0 h 347"/>
                <a:gd name="T6" fmla="*/ 74 w 260"/>
                <a:gd name="T7" fmla="*/ 288 h 347"/>
                <a:gd name="T8" fmla="*/ 260 w 260"/>
                <a:gd name="T9" fmla="*/ 288 h 347"/>
                <a:gd name="T10" fmla="*/ 260 w 260"/>
                <a:gd name="T11" fmla="*/ 347 h 347"/>
                <a:gd name="T12" fmla="*/ 0 w 260"/>
                <a:gd name="T13" fmla="*/ 347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347"/>
                <a:gd name="T23" fmla="*/ 260 w 260"/>
                <a:gd name="T24" fmla="*/ 347 h 3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347">
                  <a:moveTo>
                    <a:pt x="0" y="347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288"/>
                  </a:lnTo>
                  <a:lnTo>
                    <a:pt x="260" y="288"/>
                  </a:lnTo>
                  <a:lnTo>
                    <a:pt x="260" y="347"/>
                  </a:lnTo>
                  <a:lnTo>
                    <a:pt x="0" y="3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6" name="Freeform 22"/>
            <p:cNvSpPr>
              <a:spLocks noEditPoints="1"/>
            </p:cNvSpPr>
            <p:nvPr/>
          </p:nvSpPr>
          <p:spPr bwMode="auto">
            <a:xfrm>
              <a:off x="2873" y="1689"/>
              <a:ext cx="276" cy="266"/>
            </a:xfrm>
            <a:custGeom>
              <a:avLst/>
              <a:gdLst>
                <a:gd name="T0" fmla="*/ 0 w 276"/>
                <a:gd name="T1" fmla="*/ 130 h 266"/>
                <a:gd name="T2" fmla="*/ 4 w 276"/>
                <a:gd name="T3" fmla="*/ 97 h 266"/>
                <a:gd name="T4" fmla="*/ 16 w 276"/>
                <a:gd name="T5" fmla="*/ 65 h 266"/>
                <a:gd name="T6" fmla="*/ 29 w 276"/>
                <a:gd name="T7" fmla="*/ 45 h 266"/>
                <a:gd name="T8" fmla="*/ 45 w 276"/>
                <a:gd name="T9" fmla="*/ 30 h 266"/>
                <a:gd name="T10" fmla="*/ 66 w 276"/>
                <a:gd name="T11" fmla="*/ 17 h 266"/>
                <a:gd name="T12" fmla="*/ 88 w 276"/>
                <a:gd name="T13" fmla="*/ 7 h 266"/>
                <a:gd name="T14" fmla="*/ 112 w 276"/>
                <a:gd name="T15" fmla="*/ 2 h 266"/>
                <a:gd name="T16" fmla="*/ 137 w 276"/>
                <a:gd name="T17" fmla="*/ 0 h 266"/>
                <a:gd name="T18" fmla="*/ 166 w 276"/>
                <a:gd name="T19" fmla="*/ 3 h 266"/>
                <a:gd name="T20" fmla="*/ 193 w 276"/>
                <a:gd name="T21" fmla="*/ 10 h 266"/>
                <a:gd name="T22" fmla="*/ 217 w 276"/>
                <a:gd name="T23" fmla="*/ 21 h 266"/>
                <a:gd name="T24" fmla="*/ 237 w 276"/>
                <a:gd name="T25" fmla="*/ 38 h 266"/>
                <a:gd name="T26" fmla="*/ 255 w 276"/>
                <a:gd name="T27" fmla="*/ 58 h 266"/>
                <a:gd name="T28" fmla="*/ 267 w 276"/>
                <a:gd name="T29" fmla="*/ 81 h 266"/>
                <a:gd name="T30" fmla="*/ 273 w 276"/>
                <a:gd name="T31" fmla="*/ 106 h 266"/>
                <a:gd name="T32" fmla="*/ 276 w 276"/>
                <a:gd name="T33" fmla="*/ 133 h 266"/>
                <a:gd name="T34" fmla="*/ 273 w 276"/>
                <a:gd name="T35" fmla="*/ 160 h 266"/>
                <a:gd name="T36" fmla="*/ 267 w 276"/>
                <a:gd name="T37" fmla="*/ 185 h 266"/>
                <a:gd name="T38" fmla="*/ 255 w 276"/>
                <a:gd name="T39" fmla="*/ 208 h 266"/>
                <a:gd name="T40" fmla="*/ 237 w 276"/>
                <a:gd name="T41" fmla="*/ 228 h 266"/>
                <a:gd name="T42" fmla="*/ 217 w 276"/>
                <a:gd name="T43" fmla="*/ 245 h 266"/>
                <a:gd name="T44" fmla="*/ 193 w 276"/>
                <a:gd name="T45" fmla="*/ 256 h 266"/>
                <a:gd name="T46" fmla="*/ 166 w 276"/>
                <a:gd name="T47" fmla="*/ 263 h 266"/>
                <a:gd name="T48" fmla="*/ 138 w 276"/>
                <a:gd name="T49" fmla="*/ 266 h 266"/>
                <a:gd name="T50" fmla="*/ 113 w 276"/>
                <a:gd name="T51" fmla="*/ 264 h 266"/>
                <a:gd name="T52" fmla="*/ 90 w 276"/>
                <a:gd name="T53" fmla="*/ 259 h 266"/>
                <a:gd name="T54" fmla="*/ 68 w 276"/>
                <a:gd name="T55" fmla="*/ 250 h 266"/>
                <a:gd name="T56" fmla="*/ 47 w 276"/>
                <a:gd name="T57" fmla="*/ 239 h 266"/>
                <a:gd name="T58" fmla="*/ 29 w 276"/>
                <a:gd name="T59" fmla="*/ 224 h 266"/>
                <a:gd name="T60" fmla="*/ 16 w 276"/>
                <a:gd name="T61" fmla="*/ 204 h 266"/>
                <a:gd name="T62" fmla="*/ 7 w 276"/>
                <a:gd name="T63" fmla="*/ 182 h 266"/>
                <a:gd name="T64" fmla="*/ 1 w 276"/>
                <a:gd name="T65" fmla="*/ 158 h 266"/>
                <a:gd name="T66" fmla="*/ 0 w 276"/>
                <a:gd name="T67" fmla="*/ 130 h 266"/>
                <a:gd name="T68" fmla="*/ 72 w 276"/>
                <a:gd name="T69" fmla="*/ 133 h 266"/>
                <a:gd name="T70" fmla="*/ 73 w 276"/>
                <a:gd name="T71" fmla="*/ 157 h 266"/>
                <a:gd name="T72" fmla="*/ 81 w 276"/>
                <a:gd name="T73" fmla="*/ 176 h 266"/>
                <a:gd name="T74" fmla="*/ 91 w 276"/>
                <a:gd name="T75" fmla="*/ 192 h 266"/>
                <a:gd name="T76" fmla="*/ 104 w 276"/>
                <a:gd name="T77" fmla="*/ 203 h 266"/>
                <a:gd name="T78" fmla="*/ 121 w 276"/>
                <a:gd name="T79" fmla="*/ 208 h 266"/>
                <a:gd name="T80" fmla="*/ 138 w 276"/>
                <a:gd name="T81" fmla="*/ 211 h 266"/>
                <a:gd name="T82" fmla="*/ 156 w 276"/>
                <a:gd name="T83" fmla="*/ 208 h 266"/>
                <a:gd name="T84" fmla="*/ 171 w 276"/>
                <a:gd name="T85" fmla="*/ 203 h 266"/>
                <a:gd name="T86" fmla="*/ 184 w 276"/>
                <a:gd name="T87" fmla="*/ 192 h 266"/>
                <a:gd name="T88" fmla="*/ 195 w 276"/>
                <a:gd name="T89" fmla="*/ 176 h 266"/>
                <a:gd name="T90" fmla="*/ 202 w 276"/>
                <a:gd name="T91" fmla="*/ 157 h 266"/>
                <a:gd name="T92" fmla="*/ 203 w 276"/>
                <a:gd name="T93" fmla="*/ 133 h 266"/>
                <a:gd name="T94" fmla="*/ 202 w 276"/>
                <a:gd name="T95" fmla="*/ 109 h 266"/>
                <a:gd name="T96" fmla="*/ 195 w 276"/>
                <a:gd name="T97" fmla="*/ 91 h 266"/>
                <a:gd name="T98" fmla="*/ 184 w 276"/>
                <a:gd name="T99" fmla="*/ 76 h 266"/>
                <a:gd name="T100" fmla="*/ 171 w 276"/>
                <a:gd name="T101" fmla="*/ 65 h 266"/>
                <a:gd name="T102" fmla="*/ 156 w 276"/>
                <a:gd name="T103" fmla="*/ 58 h 266"/>
                <a:gd name="T104" fmla="*/ 138 w 276"/>
                <a:gd name="T105" fmla="*/ 55 h 266"/>
                <a:gd name="T106" fmla="*/ 121 w 276"/>
                <a:gd name="T107" fmla="*/ 58 h 266"/>
                <a:gd name="T108" fmla="*/ 104 w 276"/>
                <a:gd name="T109" fmla="*/ 65 h 266"/>
                <a:gd name="T110" fmla="*/ 91 w 276"/>
                <a:gd name="T111" fmla="*/ 76 h 266"/>
                <a:gd name="T112" fmla="*/ 81 w 276"/>
                <a:gd name="T113" fmla="*/ 91 h 266"/>
                <a:gd name="T114" fmla="*/ 73 w 276"/>
                <a:gd name="T115" fmla="*/ 109 h 266"/>
                <a:gd name="T116" fmla="*/ 72 w 276"/>
                <a:gd name="T117" fmla="*/ 133 h 2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6"/>
                <a:gd name="T178" fmla="*/ 0 h 266"/>
                <a:gd name="T179" fmla="*/ 276 w 276"/>
                <a:gd name="T180" fmla="*/ 266 h 2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6" h="266">
                  <a:moveTo>
                    <a:pt x="0" y="130"/>
                  </a:moveTo>
                  <a:lnTo>
                    <a:pt x="4" y="97"/>
                  </a:lnTo>
                  <a:lnTo>
                    <a:pt x="16" y="65"/>
                  </a:lnTo>
                  <a:lnTo>
                    <a:pt x="29" y="45"/>
                  </a:lnTo>
                  <a:lnTo>
                    <a:pt x="45" y="30"/>
                  </a:lnTo>
                  <a:lnTo>
                    <a:pt x="66" y="17"/>
                  </a:lnTo>
                  <a:lnTo>
                    <a:pt x="88" y="7"/>
                  </a:lnTo>
                  <a:lnTo>
                    <a:pt x="112" y="2"/>
                  </a:lnTo>
                  <a:lnTo>
                    <a:pt x="137" y="0"/>
                  </a:lnTo>
                  <a:lnTo>
                    <a:pt x="166" y="3"/>
                  </a:lnTo>
                  <a:lnTo>
                    <a:pt x="193" y="10"/>
                  </a:lnTo>
                  <a:lnTo>
                    <a:pt x="217" y="21"/>
                  </a:lnTo>
                  <a:lnTo>
                    <a:pt x="237" y="38"/>
                  </a:lnTo>
                  <a:lnTo>
                    <a:pt x="255" y="58"/>
                  </a:lnTo>
                  <a:lnTo>
                    <a:pt x="267" y="81"/>
                  </a:lnTo>
                  <a:lnTo>
                    <a:pt x="273" y="106"/>
                  </a:lnTo>
                  <a:lnTo>
                    <a:pt x="276" y="133"/>
                  </a:lnTo>
                  <a:lnTo>
                    <a:pt x="273" y="160"/>
                  </a:lnTo>
                  <a:lnTo>
                    <a:pt x="267" y="185"/>
                  </a:lnTo>
                  <a:lnTo>
                    <a:pt x="255" y="208"/>
                  </a:lnTo>
                  <a:lnTo>
                    <a:pt x="237" y="228"/>
                  </a:lnTo>
                  <a:lnTo>
                    <a:pt x="217" y="245"/>
                  </a:lnTo>
                  <a:lnTo>
                    <a:pt x="193" y="256"/>
                  </a:lnTo>
                  <a:lnTo>
                    <a:pt x="166" y="263"/>
                  </a:lnTo>
                  <a:lnTo>
                    <a:pt x="138" y="266"/>
                  </a:lnTo>
                  <a:lnTo>
                    <a:pt x="113" y="264"/>
                  </a:lnTo>
                  <a:lnTo>
                    <a:pt x="90" y="259"/>
                  </a:lnTo>
                  <a:lnTo>
                    <a:pt x="68" y="250"/>
                  </a:lnTo>
                  <a:lnTo>
                    <a:pt x="47" y="239"/>
                  </a:lnTo>
                  <a:lnTo>
                    <a:pt x="29" y="224"/>
                  </a:lnTo>
                  <a:lnTo>
                    <a:pt x="16" y="204"/>
                  </a:lnTo>
                  <a:lnTo>
                    <a:pt x="7" y="182"/>
                  </a:lnTo>
                  <a:lnTo>
                    <a:pt x="1" y="158"/>
                  </a:lnTo>
                  <a:lnTo>
                    <a:pt x="0" y="130"/>
                  </a:lnTo>
                  <a:close/>
                  <a:moveTo>
                    <a:pt x="72" y="133"/>
                  </a:moveTo>
                  <a:lnTo>
                    <a:pt x="73" y="157"/>
                  </a:lnTo>
                  <a:lnTo>
                    <a:pt x="81" y="176"/>
                  </a:lnTo>
                  <a:lnTo>
                    <a:pt x="91" y="192"/>
                  </a:lnTo>
                  <a:lnTo>
                    <a:pt x="104" y="203"/>
                  </a:lnTo>
                  <a:lnTo>
                    <a:pt x="121" y="208"/>
                  </a:lnTo>
                  <a:lnTo>
                    <a:pt x="138" y="211"/>
                  </a:lnTo>
                  <a:lnTo>
                    <a:pt x="156" y="208"/>
                  </a:lnTo>
                  <a:lnTo>
                    <a:pt x="171" y="203"/>
                  </a:lnTo>
                  <a:lnTo>
                    <a:pt x="184" y="192"/>
                  </a:lnTo>
                  <a:lnTo>
                    <a:pt x="195" y="176"/>
                  </a:lnTo>
                  <a:lnTo>
                    <a:pt x="202" y="157"/>
                  </a:lnTo>
                  <a:lnTo>
                    <a:pt x="203" y="133"/>
                  </a:lnTo>
                  <a:lnTo>
                    <a:pt x="202" y="109"/>
                  </a:lnTo>
                  <a:lnTo>
                    <a:pt x="195" y="91"/>
                  </a:lnTo>
                  <a:lnTo>
                    <a:pt x="184" y="76"/>
                  </a:lnTo>
                  <a:lnTo>
                    <a:pt x="171" y="65"/>
                  </a:lnTo>
                  <a:lnTo>
                    <a:pt x="156" y="58"/>
                  </a:lnTo>
                  <a:lnTo>
                    <a:pt x="138" y="55"/>
                  </a:lnTo>
                  <a:lnTo>
                    <a:pt x="121" y="58"/>
                  </a:lnTo>
                  <a:lnTo>
                    <a:pt x="104" y="65"/>
                  </a:lnTo>
                  <a:lnTo>
                    <a:pt x="91" y="76"/>
                  </a:lnTo>
                  <a:lnTo>
                    <a:pt x="81" y="91"/>
                  </a:lnTo>
                  <a:lnTo>
                    <a:pt x="73" y="109"/>
                  </a:lnTo>
                  <a:lnTo>
                    <a:pt x="72" y="13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7" name="Freeform 23"/>
            <p:cNvSpPr>
              <a:spLocks/>
            </p:cNvSpPr>
            <p:nvPr/>
          </p:nvSpPr>
          <p:spPr bwMode="auto">
            <a:xfrm>
              <a:off x="3168" y="1599"/>
              <a:ext cx="248" cy="350"/>
            </a:xfrm>
            <a:custGeom>
              <a:avLst/>
              <a:gdLst>
                <a:gd name="T0" fmla="*/ 0 w 248"/>
                <a:gd name="T1" fmla="*/ 350 h 350"/>
                <a:gd name="T2" fmla="*/ 0 w 248"/>
                <a:gd name="T3" fmla="*/ 0 h 350"/>
                <a:gd name="T4" fmla="*/ 71 w 248"/>
                <a:gd name="T5" fmla="*/ 0 h 350"/>
                <a:gd name="T6" fmla="*/ 71 w 248"/>
                <a:gd name="T7" fmla="*/ 185 h 350"/>
                <a:gd name="T8" fmla="*/ 153 w 248"/>
                <a:gd name="T9" fmla="*/ 96 h 350"/>
                <a:gd name="T10" fmla="*/ 241 w 248"/>
                <a:gd name="T11" fmla="*/ 96 h 350"/>
                <a:gd name="T12" fmla="*/ 149 w 248"/>
                <a:gd name="T13" fmla="*/ 190 h 350"/>
                <a:gd name="T14" fmla="*/ 248 w 248"/>
                <a:gd name="T15" fmla="*/ 350 h 350"/>
                <a:gd name="T16" fmla="*/ 171 w 248"/>
                <a:gd name="T17" fmla="*/ 350 h 350"/>
                <a:gd name="T18" fmla="*/ 103 w 248"/>
                <a:gd name="T19" fmla="*/ 237 h 350"/>
                <a:gd name="T20" fmla="*/ 71 w 248"/>
                <a:gd name="T21" fmla="*/ 269 h 350"/>
                <a:gd name="T22" fmla="*/ 71 w 248"/>
                <a:gd name="T23" fmla="*/ 350 h 350"/>
                <a:gd name="T24" fmla="*/ 0 w 248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8"/>
                <a:gd name="T40" fmla="*/ 0 h 350"/>
                <a:gd name="T41" fmla="*/ 248 w 248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8" h="350">
                  <a:moveTo>
                    <a:pt x="0" y="350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185"/>
                  </a:lnTo>
                  <a:lnTo>
                    <a:pt x="153" y="96"/>
                  </a:lnTo>
                  <a:lnTo>
                    <a:pt x="241" y="96"/>
                  </a:lnTo>
                  <a:lnTo>
                    <a:pt x="149" y="190"/>
                  </a:lnTo>
                  <a:lnTo>
                    <a:pt x="248" y="350"/>
                  </a:lnTo>
                  <a:lnTo>
                    <a:pt x="171" y="350"/>
                  </a:lnTo>
                  <a:lnTo>
                    <a:pt x="103" y="237"/>
                  </a:lnTo>
                  <a:lnTo>
                    <a:pt x="71" y="269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8" name="Freeform 24"/>
            <p:cNvSpPr>
              <a:spLocks/>
            </p:cNvSpPr>
            <p:nvPr/>
          </p:nvSpPr>
          <p:spPr bwMode="auto">
            <a:xfrm>
              <a:off x="3521" y="1593"/>
              <a:ext cx="302" cy="363"/>
            </a:xfrm>
            <a:custGeom>
              <a:avLst/>
              <a:gdLst>
                <a:gd name="T0" fmla="*/ 74 w 302"/>
                <a:gd name="T1" fmla="*/ 236 h 363"/>
                <a:gd name="T2" fmla="*/ 88 w 302"/>
                <a:gd name="T3" fmla="*/ 274 h 363"/>
                <a:gd name="T4" fmla="*/ 115 w 302"/>
                <a:gd name="T5" fmla="*/ 296 h 363"/>
                <a:gd name="T6" fmla="*/ 155 w 302"/>
                <a:gd name="T7" fmla="*/ 303 h 363"/>
                <a:gd name="T8" fmla="*/ 195 w 302"/>
                <a:gd name="T9" fmla="*/ 297 h 363"/>
                <a:gd name="T10" fmla="*/ 220 w 302"/>
                <a:gd name="T11" fmla="*/ 279 h 363"/>
                <a:gd name="T12" fmla="*/ 227 w 302"/>
                <a:gd name="T13" fmla="*/ 254 h 363"/>
                <a:gd name="T14" fmla="*/ 226 w 302"/>
                <a:gd name="T15" fmla="*/ 243 h 363"/>
                <a:gd name="T16" fmla="*/ 220 w 302"/>
                <a:gd name="T17" fmla="*/ 233 h 363"/>
                <a:gd name="T18" fmla="*/ 192 w 302"/>
                <a:gd name="T19" fmla="*/ 218 h 363"/>
                <a:gd name="T20" fmla="*/ 161 w 302"/>
                <a:gd name="T21" fmla="*/ 209 h 363"/>
                <a:gd name="T22" fmla="*/ 97 w 302"/>
                <a:gd name="T23" fmla="*/ 193 h 363"/>
                <a:gd name="T24" fmla="*/ 48 w 302"/>
                <a:gd name="T25" fmla="*/ 168 h 363"/>
                <a:gd name="T26" fmla="*/ 22 w 302"/>
                <a:gd name="T27" fmla="*/ 137 h 363"/>
                <a:gd name="T28" fmla="*/ 13 w 302"/>
                <a:gd name="T29" fmla="*/ 98 h 363"/>
                <a:gd name="T30" fmla="*/ 29 w 302"/>
                <a:gd name="T31" fmla="*/ 48 h 363"/>
                <a:gd name="T32" fmla="*/ 57 w 302"/>
                <a:gd name="T33" fmla="*/ 21 h 363"/>
                <a:gd name="T34" fmla="*/ 97 w 302"/>
                <a:gd name="T35" fmla="*/ 6 h 363"/>
                <a:gd name="T36" fmla="*/ 149 w 302"/>
                <a:gd name="T37" fmla="*/ 0 h 363"/>
                <a:gd name="T38" fmla="*/ 211 w 302"/>
                <a:gd name="T39" fmla="*/ 7 h 363"/>
                <a:gd name="T40" fmla="*/ 254 w 302"/>
                <a:gd name="T41" fmla="*/ 29 h 363"/>
                <a:gd name="T42" fmla="*/ 282 w 302"/>
                <a:gd name="T43" fmla="*/ 63 h 363"/>
                <a:gd name="T44" fmla="*/ 291 w 302"/>
                <a:gd name="T45" fmla="*/ 106 h 363"/>
                <a:gd name="T46" fmla="*/ 212 w 302"/>
                <a:gd name="T47" fmla="*/ 92 h 363"/>
                <a:gd name="T48" fmla="*/ 196 w 302"/>
                <a:gd name="T49" fmla="*/ 70 h 363"/>
                <a:gd name="T50" fmla="*/ 168 w 302"/>
                <a:gd name="T51" fmla="*/ 60 h 363"/>
                <a:gd name="T52" fmla="*/ 128 w 302"/>
                <a:gd name="T53" fmla="*/ 60 h 363"/>
                <a:gd name="T54" fmla="*/ 97 w 302"/>
                <a:gd name="T55" fmla="*/ 71 h 363"/>
                <a:gd name="T56" fmla="*/ 85 w 302"/>
                <a:gd name="T57" fmla="*/ 94 h 363"/>
                <a:gd name="T58" fmla="*/ 88 w 302"/>
                <a:gd name="T59" fmla="*/ 103 h 363"/>
                <a:gd name="T60" fmla="*/ 97 w 302"/>
                <a:gd name="T61" fmla="*/ 115 h 363"/>
                <a:gd name="T62" fmla="*/ 133 w 302"/>
                <a:gd name="T63" fmla="*/ 130 h 363"/>
                <a:gd name="T64" fmla="*/ 199 w 302"/>
                <a:gd name="T65" fmla="*/ 145 h 363"/>
                <a:gd name="T66" fmla="*/ 246 w 302"/>
                <a:gd name="T67" fmla="*/ 163 h 363"/>
                <a:gd name="T68" fmla="*/ 288 w 302"/>
                <a:gd name="T69" fmla="*/ 198 h 363"/>
                <a:gd name="T70" fmla="*/ 301 w 302"/>
                <a:gd name="T71" fmla="*/ 233 h 363"/>
                <a:gd name="T72" fmla="*/ 301 w 302"/>
                <a:gd name="T73" fmla="*/ 274 h 363"/>
                <a:gd name="T74" fmla="*/ 285 w 302"/>
                <a:gd name="T75" fmla="*/ 311 h 363"/>
                <a:gd name="T76" fmla="*/ 254 w 302"/>
                <a:gd name="T77" fmla="*/ 341 h 363"/>
                <a:gd name="T78" fmla="*/ 211 w 302"/>
                <a:gd name="T79" fmla="*/ 357 h 363"/>
                <a:gd name="T80" fmla="*/ 153 w 302"/>
                <a:gd name="T81" fmla="*/ 363 h 363"/>
                <a:gd name="T82" fmla="*/ 91 w 302"/>
                <a:gd name="T83" fmla="*/ 355 h 363"/>
                <a:gd name="T84" fmla="*/ 45 w 302"/>
                <a:gd name="T85" fmla="*/ 332 h 363"/>
                <a:gd name="T86" fmla="*/ 16 w 302"/>
                <a:gd name="T87" fmla="*/ 295 h 363"/>
                <a:gd name="T88" fmla="*/ 0 w 302"/>
                <a:gd name="T89" fmla="*/ 243 h 3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2"/>
                <a:gd name="T136" fmla="*/ 0 h 363"/>
                <a:gd name="T137" fmla="*/ 302 w 302"/>
                <a:gd name="T138" fmla="*/ 363 h 3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2" h="363">
                  <a:moveTo>
                    <a:pt x="0" y="243"/>
                  </a:moveTo>
                  <a:lnTo>
                    <a:pt x="74" y="236"/>
                  </a:lnTo>
                  <a:lnTo>
                    <a:pt x="79" y="257"/>
                  </a:lnTo>
                  <a:lnTo>
                    <a:pt x="88" y="274"/>
                  </a:lnTo>
                  <a:lnTo>
                    <a:pt x="100" y="286"/>
                  </a:lnTo>
                  <a:lnTo>
                    <a:pt x="115" y="296"/>
                  </a:lnTo>
                  <a:lnTo>
                    <a:pt x="133" y="302"/>
                  </a:lnTo>
                  <a:lnTo>
                    <a:pt x="155" y="303"/>
                  </a:lnTo>
                  <a:lnTo>
                    <a:pt x="177" y="302"/>
                  </a:lnTo>
                  <a:lnTo>
                    <a:pt x="195" y="297"/>
                  </a:lnTo>
                  <a:lnTo>
                    <a:pt x="209" y="289"/>
                  </a:lnTo>
                  <a:lnTo>
                    <a:pt x="220" y="279"/>
                  </a:lnTo>
                  <a:lnTo>
                    <a:pt x="226" y="267"/>
                  </a:lnTo>
                  <a:lnTo>
                    <a:pt x="227" y="254"/>
                  </a:lnTo>
                  <a:lnTo>
                    <a:pt x="227" y="249"/>
                  </a:lnTo>
                  <a:lnTo>
                    <a:pt x="226" y="243"/>
                  </a:lnTo>
                  <a:lnTo>
                    <a:pt x="223" y="237"/>
                  </a:lnTo>
                  <a:lnTo>
                    <a:pt x="220" y="233"/>
                  </a:lnTo>
                  <a:lnTo>
                    <a:pt x="208" y="225"/>
                  </a:lnTo>
                  <a:lnTo>
                    <a:pt x="192" y="218"/>
                  </a:lnTo>
                  <a:lnTo>
                    <a:pt x="180" y="215"/>
                  </a:lnTo>
                  <a:lnTo>
                    <a:pt x="161" y="209"/>
                  </a:lnTo>
                  <a:lnTo>
                    <a:pt x="133" y="202"/>
                  </a:lnTo>
                  <a:lnTo>
                    <a:pt x="97" y="193"/>
                  </a:lnTo>
                  <a:lnTo>
                    <a:pt x="69" y="182"/>
                  </a:lnTo>
                  <a:lnTo>
                    <a:pt x="48" y="168"/>
                  </a:lnTo>
                  <a:lnTo>
                    <a:pt x="34" y="154"/>
                  </a:lnTo>
                  <a:lnTo>
                    <a:pt x="22" y="137"/>
                  </a:lnTo>
                  <a:lnTo>
                    <a:pt x="16" y="117"/>
                  </a:lnTo>
                  <a:lnTo>
                    <a:pt x="13" y="98"/>
                  </a:lnTo>
                  <a:lnTo>
                    <a:pt x="17" y="71"/>
                  </a:lnTo>
                  <a:lnTo>
                    <a:pt x="29" y="48"/>
                  </a:lnTo>
                  <a:lnTo>
                    <a:pt x="43" y="34"/>
                  </a:lnTo>
                  <a:lnTo>
                    <a:pt x="57" y="21"/>
                  </a:lnTo>
                  <a:lnTo>
                    <a:pt x="76" y="13"/>
                  </a:lnTo>
                  <a:lnTo>
                    <a:pt x="97" y="6"/>
                  </a:lnTo>
                  <a:lnTo>
                    <a:pt x="122" y="2"/>
                  </a:lnTo>
                  <a:lnTo>
                    <a:pt x="149" y="0"/>
                  </a:lnTo>
                  <a:lnTo>
                    <a:pt x="181" y="2"/>
                  </a:lnTo>
                  <a:lnTo>
                    <a:pt x="211" y="7"/>
                  </a:lnTo>
                  <a:lnTo>
                    <a:pt x="234" y="17"/>
                  </a:lnTo>
                  <a:lnTo>
                    <a:pt x="254" y="29"/>
                  </a:lnTo>
                  <a:lnTo>
                    <a:pt x="270" y="45"/>
                  </a:lnTo>
                  <a:lnTo>
                    <a:pt x="282" y="63"/>
                  </a:lnTo>
                  <a:lnTo>
                    <a:pt x="288" y="84"/>
                  </a:lnTo>
                  <a:lnTo>
                    <a:pt x="291" y="106"/>
                  </a:lnTo>
                  <a:lnTo>
                    <a:pt x="217" y="109"/>
                  </a:lnTo>
                  <a:lnTo>
                    <a:pt x="212" y="92"/>
                  </a:lnTo>
                  <a:lnTo>
                    <a:pt x="205" y="80"/>
                  </a:lnTo>
                  <a:lnTo>
                    <a:pt x="196" y="70"/>
                  </a:lnTo>
                  <a:lnTo>
                    <a:pt x="184" y="64"/>
                  </a:lnTo>
                  <a:lnTo>
                    <a:pt x="168" y="60"/>
                  </a:lnTo>
                  <a:lnTo>
                    <a:pt x="149" y="59"/>
                  </a:lnTo>
                  <a:lnTo>
                    <a:pt x="128" y="60"/>
                  </a:lnTo>
                  <a:lnTo>
                    <a:pt x="110" y="64"/>
                  </a:lnTo>
                  <a:lnTo>
                    <a:pt x="97" y="71"/>
                  </a:lnTo>
                  <a:lnTo>
                    <a:pt x="88" y="81"/>
                  </a:lnTo>
                  <a:lnTo>
                    <a:pt x="85" y="94"/>
                  </a:lnTo>
                  <a:lnTo>
                    <a:pt x="85" y="99"/>
                  </a:lnTo>
                  <a:lnTo>
                    <a:pt x="88" y="103"/>
                  </a:lnTo>
                  <a:lnTo>
                    <a:pt x="91" y="109"/>
                  </a:lnTo>
                  <a:lnTo>
                    <a:pt x="97" y="115"/>
                  </a:lnTo>
                  <a:lnTo>
                    <a:pt x="110" y="122"/>
                  </a:lnTo>
                  <a:lnTo>
                    <a:pt x="133" y="130"/>
                  </a:lnTo>
                  <a:lnTo>
                    <a:pt x="165" y="138"/>
                  </a:lnTo>
                  <a:lnTo>
                    <a:pt x="199" y="145"/>
                  </a:lnTo>
                  <a:lnTo>
                    <a:pt x="226" y="154"/>
                  </a:lnTo>
                  <a:lnTo>
                    <a:pt x="246" y="163"/>
                  </a:lnTo>
                  <a:lnTo>
                    <a:pt x="270" y="179"/>
                  </a:lnTo>
                  <a:lnTo>
                    <a:pt x="288" y="198"/>
                  </a:lnTo>
                  <a:lnTo>
                    <a:pt x="295" y="215"/>
                  </a:lnTo>
                  <a:lnTo>
                    <a:pt x="301" y="233"/>
                  </a:lnTo>
                  <a:lnTo>
                    <a:pt x="302" y="254"/>
                  </a:lnTo>
                  <a:lnTo>
                    <a:pt x="301" y="274"/>
                  </a:lnTo>
                  <a:lnTo>
                    <a:pt x="295" y="293"/>
                  </a:lnTo>
                  <a:lnTo>
                    <a:pt x="285" y="311"/>
                  </a:lnTo>
                  <a:lnTo>
                    <a:pt x="271" y="327"/>
                  </a:lnTo>
                  <a:lnTo>
                    <a:pt x="254" y="341"/>
                  </a:lnTo>
                  <a:lnTo>
                    <a:pt x="234" y="350"/>
                  </a:lnTo>
                  <a:lnTo>
                    <a:pt x="211" y="357"/>
                  </a:lnTo>
                  <a:lnTo>
                    <a:pt x="184" y="362"/>
                  </a:lnTo>
                  <a:lnTo>
                    <a:pt x="153" y="363"/>
                  </a:lnTo>
                  <a:lnTo>
                    <a:pt x="119" y="362"/>
                  </a:lnTo>
                  <a:lnTo>
                    <a:pt x="91" y="355"/>
                  </a:lnTo>
                  <a:lnTo>
                    <a:pt x="66" y="345"/>
                  </a:lnTo>
                  <a:lnTo>
                    <a:pt x="45" y="332"/>
                  </a:lnTo>
                  <a:lnTo>
                    <a:pt x="29" y="316"/>
                  </a:lnTo>
                  <a:lnTo>
                    <a:pt x="16" y="295"/>
                  </a:lnTo>
                  <a:lnTo>
                    <a:pt x="6" y="271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59" name="Freeform 25"/>
            <p:cNvSpPr>
              <a:spLocks noEditPoints="1"/>
            </p:cNvSpPr>
            <p:nvPr/>
          </p:nvSpPr>
          <p:spPr bwMode="auto">
            <a:xfrm>
              <a:off x="3847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0" name="Freeform 26"/>
            <p:cNvSpPr>
              <a:spLocks/>
            </p:cNvSpPr>
            <p:nvPr/>
          </p:nvSpPr>
          <p:spPr bwMode="auto">
            <a:xfrm>
              <a:off x="3950" y="1689"/>
              <a:ext cx="396" cy="260"/>
            </a:xfrm>
            <a:custGeom>
              <a:avLst/>
              <a:gdLst>
                <a:gd name="T0" fmla="*/ 0 w 396"/>
                <a:gd name="T1" fmla="*/ 6 h 260"/>
                <a:gd name="T2" fmla="*/ 67 w 396"/>
                <a:gd name="T3" fmla="*/ 6 h 260"/>
                <a:gd name="T4" fmla="*/ 67 w 396"/>
                <a:gd name="T5" fmla="*/ 41 h 260"/>
                <a:gd name="T6" fmla="*/ 84 w 396"/>
                <a:gd name="T7" fmla="*/ 23 h 260"/>
                <a:gd name="T8" fmla="*/ 105 w 396"/>
                <a:gd name="T9" fmla="*/ 10 h 260"/>
                <a:gd name="T10" fmla="*/ 126 w 396"/>
                <a:gd name="T11" fmla="*/ 3 h 260"/>
                <a:gd name="T12" fmla="*/ 149 w 396"/>
                <a:gd name="T13" fmla="*/ 0 h 260"/>
                <a:gd name="T14" fmla="*/ 175 w 396"/>
                <a:gd name="T15" fmla="*/ 3 h 260"/>
                <a:gd name="T16" fmla="*/ 195 w 396"/>
                <a:gd name="T17" fmla="*/ 10 h 260"/>
                <a:gd name="T18" fmla="*/ 211 w 396"/>
                <a:gd name="T19" fmla="*/ 23 h 260"/>
                <a:gd name="T20" fmla="*/ 226 w 396"/>
                <a:gd name="T21" fmla="*/ 41 h 260"/>
                <a:gd name="T22" fmla="*/ 244 w 396"/>
                <a:gd name="T23" fmla="*/ 23 h 260"/>
                <a:gd name="T24" fmla="*/ 265 w 396"/>
                <a:gd name="T25" fmla="*/ 10 h 260"/>
                <a:gd name="T26" fmla="*/ 285 w 396"/>
                <a:gd name="T27" fmla="*/ 3 h 260"/>
                <a:gd name="T28" fmla="*/ 307 w 396"/>
                <a:gd name="T29" fmla="*/ 0 h 260"/>
                <a:gd name="T30" fmla="*/ 327 w 396"/>
                <a:gd name="T31" fmla="*/ 2 h 260"/>
                <a:gd name="T32" fmla="*/ 343 w 396"/>
                <a:gd name="T33" fmla="*/ 6 h 260"/>
                <a:gd name="T34" fmla="*/ 358 w 396"/>
                <a:gd name="T35" fmla="*/ 12 h 260"/>
                <a:gd name="T36" fmla="*/ 375 w 396"/>
                <a:gd name="T37" fmla="*/ 27 h 260"/>
                <a:gd name="T38" fmla="*/ 389 w 396"/>
                <a:gd name="T39" fmla="*/ 45 h 260"/>
                <a:gd name="T40" fmla="*/ 393 w 396"/>
                <a:gd name="T41" fmla="*/ 59 h 260"/>
                <a:gd name="T42" fmla="*/ 395 w 396"/>
                <a:gd name="T43" fmla="*/ 76 h 260"/>
                <a:gd name="T44" fmla="*/ 396 w 396"/>
                <a:gd name="T45" fmla="*/ 98 h 260"/>
                <a:gd name="T46" fmla="*/ 396 w 396"/>
                <a:gd name="T47" fmla="*/ 260 h 260"/>
                <a:gd name="T48" fmla="*/ 325 w 396"/>
                <a:gd name="T49" fmla="*/ 260 h 260"/>
                <a:gd name="T50" fmla="*/ 325 w 396"/>
                <a:gd name="T51" fmla="*/ 115 h 260"/>
                <a:gd name="T52" fmla="*/ 324 w 396"/>
                <a:gd name="T53" fmla="*/ 93 h 260"/>
                <a:gd name="T54" fmla="*/ 322 w 396"/>
                <a:gd name="T55" fmla="*/ 77 h 260"/>
                <a:gd name="T56" fmla="*/ 318 w 396"/>
                <a:gd name="T57" fmla="*/ 66 h 260"/>
                <a:gd name="T58" fmla="*/ 309 w 396"/>
                <a:gd name="T59" fmla="*/ 59 h 260"/>
                <a:gd name="T60" fmla="*/ 299 w 396"/>
                <a:gd name="T61" fmla="*/ 53 h 260"/>
                <a:gd name="T62" fmla="*/ 287 w 396"/>
                <a:gd name="T63" fmla="*/ 52 h 260"/>
                <a:gd name="T64" fmla="*/ 273 w 396"/>
                <a:gd name="T65" fmla="*/ 55 h 260"/>
                <a:gd name="T66" fmla="*/ 259 w 396"/>
                <a:gd name="T67" fmla="*/ 60 h 260"/>
                <a:gd name="T68" fmla="*/ 247 w 396"/>
                <a:gd name="T69" fmla="*/ 72 h 260"/>
                <a:gd name="T70" fmla="*/ 240 w 396"/>
                <a:gd name="T71" fmla="*/ 86 h 260"/>
                <a:gd name="T72" fmla="*/ 237 w 396"/>
                <a:gd name="T73" fmla="*/ 100 h 260"/>
                <a:gd name="T74" fmla="*/ 235 w 396"/>
                <a:gd name="T75" fmla="*/ 116 h 260"/>
                <a:gd name="T76" fmla="*/ 234 w 396"/>
                <a:gd name="T77" fmla="*/ 139 h 260"/>
                <a:gd name="T78" fmla="*/ 234 w 396"/>
                <a:gd name="T79" fmla="*/ 260 h 260"/>
                <a:gd name="T80" fmla="*/ 163 w 396"/>
                <a:gd name="T81" fmla="*/ 260 h 260"/>
                <a:gd name="T82" fmla="*/ 163 w 396"/>
                <a:gd name="T83" fmla="*/ 100 h 260"/>
                <a:gd name="T84" fmla="*/ 161 w 396"/>
                <a:gd name="T85" fmla="*/ 83 h 260"/>
                <a:gd name="T86" fmla="*/ 160 w 396"/>
                <a:gd name="T87" fmla="*/ 73 h 260"/>
                <a:gd name="T88" fmla="*/ 157 w 396"/>
                <a:gd name="T89" fmla="*/ 66 h 260"/>
                <a:gd name="T90" fmla="*/ 148 w 396"/>
                <a:gd name="T91" fmla="*/ 58 h 260"/>
                <a:gd name="T92" fmla="*/ 144 w 396"/>
                <a:gd name="T93" fmla="*/ 55 h 260"/>
                <a:gd name="T94" fmla="*/ 132 w 396"/>
                <a:gd name="T95" fmla="*/ 52 h 260"/>
                <a:gd name="T96" fmla="*/ 126 w 396"/>
                <a:gd name="T97" fmla="*/ 52 h 260"/>
                <a:gd name="T98" fmla="*/ 111 w 396"/>
                <a:gd name="T99" fmla="*/ 55 h 260"/>
                <a:gd name="T100" fmla="*/ 96 w 396"/>
                <a:gd name="T101" fmla="*/ 60 h 260"/>
                <a:gd name="T102" fmla="*/ 84 w 396"/>
                <a:gd name="T103" fmla="*/ 70 h 260"/>
                <a:gd name="T104" fmla="*/ 77 w 396"/>
                <a:gd name="T105" fmla="*/ 84 h 260"/>
                <a:gd name="T106" fmla="*/ 74 w 396"/>
                <a:gd name="T107" fmla="*/ 97 h 260"/>
                <a:gd name="T108" fmla="*/ 73 w 396"/>
                <a:gd name="T109" fmla="*/ 115 h 260"/>
                <a:gd name="T110" fmla="*/ 71 w 396"/>
                <a:gd name="T111" fmla="*/ 137 h 260"/>
                <a:gd name="T112" fmla="*/ 71 w 396"/>
                <a:gd name="T113" fmla="*/ 260 h 260"/>
                <a:gd name="T114" fmla="*/ 0 w 396"/>
                <a:gd name="T115" fmla="*/ 260 h 260"/>
                <a:gd name="T116" fmla="*/ 0 w 396"/>
                <a:gd name="T117" fmla="*/ 6 h 2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6"/>
                <a:gd name="T178" fmla="*/ 0 h 260"/>
                <a:gd name="T179" fmla="*/ 396 w 396"/>
                <a:gd name="T180" fmla="*/ 260 h 2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6" h="260">
                  <a:moveTo>
                    <a:pt x="0" y="6"/>
                  </a:moveTo>
                  <a:lnTo>
                    <a:pt x="67" y="6"/>
                  </a:lnTo>
                  <a:lnTo>
                    <a:pt x="67" y="41"/>
                  </a:lnTo>
                  <a:lnTo>
                    <a:pt x="84" y="23"/>
                  </a:lnTo>
                  <a:lnTo>
                    <a:pt x="105" y="10"/>
                  </a:lnTo>
                  <a:lnTo>
                    <a:pt x="126" y="3"/>
                  </a:lnTo>
                  <a:lnTo>
                    <a:pt x="149" y="0"/>
                  </a:lnTo>
                  <a:lnTo>
                    <a:pt x="175" y="3"/>
                  </a:lnTo>
                  <a:lnTo>
                    <a:pt x="195" y="10"/>
                  </a:lnTo>
                  <a:lnTo>
                    <a:pt x="211" y="23"/>
                  </a:lnTo>
                  <a:lnTo>
                    <a:pt x="226" y="41"/>
                  </a:lnTo>
                  <a:lnTo>
                    <a:pt x="244" y="23"/>
                  </a:lnTo>
                  <a:lnTo>
                    <a:pt x="265" y="10"/>
                  </a:lnTo>
                  <a:lnTo>
                    <a:pt x="285" y="3"/>
                  </a:lnTo>
                  <a:lnTo>
                    <a:pt x="307" y="0"/>
                  </a:lnTo>
                  <a:lnTo>
                    <a:pt x="327" y="2"/>
                  </a:lnTo>
                  <a:lnTo>
                    <a:pt x="343" y="6"/>
                  </a:lnTo>
                  <a:lnTo>
                    <a:pt x="358" y="12"/>
                  </a:lnTo>
                  <a:lnTo>
                    <a:pt x="375" y="27"/>
                  </a:lnTo>
                  <a:lnTo>
                    <a:pt x="389" y="45"/>
                  </a:lnTo>
                  <a:lnTo>
                    <a:pt x="393" y="59"/>
                  </a:lnTo>
                  <a:lnTo>
                    <a:pt x="395" y="76"/>
                  </a:lnTo>
                  <a:lnTo>
                    <a:pt x="396" y="98"/>
                  </a:lnTo>
                  <a:lnTo>
                    <a:pt x="396" y="260"/>
                  </a:lnTo>
                  <a:lnTo>
                    <a:pt x="325" y="260"/>
                  </a:lnTo>
                  <a:lnTo>
                    <a:pt x="325" y="115"/>
                  </a:lnTo>
                  <a:lnTo>
                    <a:pt x="324" y="93"/>
                  </a:lnTo>
                  <a:lnTo>
                    <a:pt x="322" y="77"/>
                  </a:lnTo>
                  <a:lnTo>
                    <a:pt x="318" y="66"/>
                  </a:lnTo>
                  <a:lnTo>
                    <a:pt x="309" y="59"/>
                  </a:lnTo>
                  <a:lnTo>
                    <a:pt x="299" y="53"/>
                  </a:lnTo>
                  <a:lnTo>
                    <a:pt x="287" y="52"/>
                  </a:lnTo>
                  <a:lnTo>
                    <a:pt x="273" y="55"/>
                  </a:lnTo>
                  <a:lnTo>
                    <a:pt x="259" y="60"/>
                  </a:lnTo>
                  <a:lnTo>
                    <a:pt x="247" y="72"/>
                  </a:lnTo>
                  <a:lnTo>
                    <a:pt x="240" y="86"/>
                  </a:lnTo>
                  <a:lnTo>
                    <a:pt x="237" y="100"/>
                  </a:lnTo>
                  <a:lnTo>
                    <a:pt x="235" y="116"/>
                  </a:lnTo>
                  <a:lnTo>
                    <a:pt x="234" y="139"/>
                  </a:lnTo>
                  <a:lnTo>
                    <a:pt x="234" y="260"/>
                  </a:lnTo>
                  <a:lnTo>
                    <a:pt x="163" y="260"/>
                  </a:lnTo>
                  <a:lnTo>
                    <a:pt x="163" y="100"/>
                  </a:lnTo>
                  <a:lnTo>
                    <a:pt x="161" y="83"/>
                  </a:lnTo>
                  <a:lnTo>
                    <a:pt x="160" y="73"/>
                  </a:lnTo>
                  <a:lnTo>
                    <a:pt x="157" y="66"/>
                  </a:lnTo>
                  <a:lnTo>
                    <a:pt x="148" y="58"/>
                  </a:lnTo>
                  <a:lnTo>
                    <a:pt x="144" y="55"/>
                  </a:lnTo>
                  <a:lnTo>
                    <a:pt x="132" y="52"/>
                  </a:lnTo>
                  <a:lnTo>
                    <a:pt x="126" y="52"/>
                  </a:lnTo>
                  <a:lnTo>
                    <a:pt x="111" y="55"/>
                  </a:lnTo>
                  <a:lnTo>
                    <a:pt x="96" y="60"/>
                  </a:lnTo>
                  <a:lnTo>
                    <a:pt x="84" y="70"/>
                  </a:lnTo>
                  <a:lnTo>
                    <a:pt x="77" y="84"/>
                  </a:lnTo>
                  <a:lnTo>
                    <a:pt x="74" y="97"/>
                  </a:lnTo>
                  <a:lnTo>
                    <a:pt x="73" y="115"/>
                  </a:lnTo>
                  <a:lnTo>
                    <a:pt x="71" y="137"/>
                  </a:lnTo>
                  <a:lnTo>
                    <a:pt x="71" y="260"/>
                  </a:lnTo>
                  <a:lnTo>
                    <a:pt x="0" y="26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1" name="Freeform 27"/>
            <p:cNvSpPr>
              <a:spLocks noEditPoints="1"/>
            </p:cNvSpPr>
            <p:nvPr/>
          </p:nvSpPr>
          <p:spPr bwMode="auto">
            <a:xfrm>
              <a:off x="4383" y="1599"/>
              <a:ext cx="283" cy="350"/>
            </a:xfrm>
            <a:custGeom>
              <a:avLst/>
              <a:gdLst>
                <a:gd name="T0" fmla="*/ 0 w 283"/>
                <a:gd name="T1" fmla="*/ 350 h 350"/>
                <a:gd name="T2" fmla="*/ 0 w 283"/>
                <a:gd name="T3" fmla="*/ 0 h 350"/>
                <a:gd name="T4" fmla="*/ 150 w 283"/>
                <a:gd name="T5" fmla="*/ 0 h 350"/>
                <a:gd name="T6" fmla="*/ 176 w 283"/>
                <a:gd name="T7" fmla="*/ 1 h 350"/>
                <a:gd name="T8" fmla="*/ 195 w 283"/>
                <a:gd name="T9" fmla="*/ 3 h 350"/>
                <a:gd name="T10" fmla="*/ 208 w 283"/>
                <a:gd name="T11" fmla="*/ 5 h 350"/>
                <a:gd name="T12" fmla="*/ 229 w 283"/>
                <a:gd name="T13" fmla="*/ 12 h 350"/>
                <a:gd name="T14" fmla="*/ 246 w 283"/>
                <a:gd name="T15" fmla="*/ 23 h 350"/>
                <a:gd name="T16" fmla="*/ 261 w 283"/>
                <a:gd name="T17" fmla="*/ 39 h 350"/>
                <a:gd name="T18" fmla="*/ 273 w 283"/>
                <a:gd name="T19" fmla="*/ 58 h 350"/>
                <a:gd name="T20" fmla="*/ 280 w 283"/>
                <a:gd name="T21" fmla="*/ 81 h 350"/>
                <a:gd name="T22" fmla="*/ 283 w 283"/>
                <a:gd name="T23" fmla="*/ 107 h 350"/>
                <a:gd name="T24" fmla="*/ 282 w 283"/>
                <a:gd name="T25" fmla="*/ 128 h 350"/>
                <a:gd name="T26" fmla="*/ 277 w 283"/>
                <a:gd name="T27" fmla="*/ 146 h 350"/>
                <a:gd name="T28" fmla="*/ 272 w 283"/>
                <a:gd name="T29" fmla="*/ 162 h 350"/>
                <a:gd name="T30" fmla="*/ 257 w 283"/>
                <a:gd name="T31" fmla="*/ 181 h 350"/>
                <a:gd name="T32" fmla="*/ 239 w 283"/>
                <a:gd name="T33" fmla="*/ 196 h 350"/>
                <a:gd name="T34" fmla="*/ 220 w 283"/>
                <a:gd name="T35" fmla="*/ 208 h 350"/>
                <a:gd name="T36" fmla="*/ 201 w 283"/>
                <a:gd name="T37" fmla="*/ 213 h 350"/>
                <a:gd name="T38" fmla="*/ 180 w 283"/>
                <a:gd name="T39" fmla="*/ 216 h 350"/>
                <a:gd name="T40" fmla="*/ 153 w 283"/>
                <a:gd name="T41" fmla="*/ 217 h 350"/>
                <a:gd name="T42" fmla="*/ 122 w 283"/>
                <a:gd name="T43" fmla="*/ 219 h 350"/>
                <a:gd name="T44" fmla="*/ 74 w 283"/>
                <a:gd name="T45" fmla="*/ 219 h 350"/>
                <a:gd name="T46" fmla="*/ 74 w 283"/>
                <a:gd name="T47" fmla="*/ 350 h 350"/>
                <a:gd name="T48" fmla="*/ 0 w 283"/>
                <a:gd name="T49" fmla="*/ 350 h 350"/>
                <a:gd name="T50" fmla="*/ 74 w 283"/>
                <a:gd name="T51" fmla="*/ 60 h 350"/>
                <a:gd name="T52" fmla="*/ 74 w 283"/>
                <a:gd name="T53" fmla="*/ 159 h 350"/>
                <a:gd name="T54" fmla="*/ 142 w 283"/>
                <a:gd name="T55" fmla="*/ 159 h 350"/>
                <a:gd name="T56" fmla="*/ 161 w 283"/>
                <a:gd name="T57" fmla="*/ 156 h 350"/>
                <a:gd name="T58" fmla="*/ 174 w 283"/>
                <a:gd name="T59" fmla="*/ 153 h 350"/>
                <a:gd name="T60" fmla="*/ 187 w 283"/>
                <a:gd name="T61" fmla="*/ 146 h 350"/>
                <a:gd name="T62" fmla="*/ 198 w 283"/>
                <a:gd name="T63" fmla="*/ 136 h 350"/>
                <a:gd name="T64" fmla="*/ 205 w 283"/>
                <a:gd name="T65" fmla="*/ 124 h 350"/>
                <a:gd name="T66" fmla="*/ 207 w 283"/>
                <a:gd name="T67" fmla="*/ 109 h 350"/>
                <a:gd name="T68" fmla="*/ 204 w 283"/>
                <a:gd name="T69" fmla="*/ 90 h 350"/>
                <a:gd name="T70" fmla="*/ 195 w 283"/>
                <a:gd name="T71" fmla="*/ 76 h 350"/>
                <a:gd name="T72" fmla="*/ 181 w 283"/>
                <a:gd name="T73" fmla="*/ 67 h 350"/>
                <a:gd name="T74" fmla="*/ 164 w 283"/>
                <a:gd name="T75" fmla="*/ 61 h 350"/>
                <a:gd name="T76" fmla="*/ 152 w 283"/>
                <a:gd name="T77" fmla="*/ 60 h 350"/>
                <a:gd name="T78" fmla="*/ 111 w 283"/>
                <a:gd name="T79" fmla="*/ 60 h 350"/>
                <a:gd name="T80" fmla="*/ 74 w 283"/>
                <a:gd name="T81" fmla="*/ 60 h 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3"/>
                <a:gd name="T124" fmla="*/ 0 h 350"/>
                <a:gd name="T125" fmla="*/ 283 w 283"/>
                <a:gd name="T126" fmla="*/ 350 h 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3" h="350">
                  <a:moveTo>
                    <a:pt x="0" y="350"/>
                  </a:moveTo>
                  <a:lnTo>
                    <a:pt x="0" y="0"/>
                  </a:lnTo>
                  <a:lnTo>
                    <a:pt x="150" y="0"/>
                  </a:lnTo>
                  <a:lnTo>
                    <a:pt x="176" y="1"/>
                  </a:lnTo>
                  <a:lnTo>
                    <a:pt x="195" y="3"/>
                  </a:lnTo>
                  <a:lnTo>
                    <a:pt x="208" y="5"/>
                  </a:lnTo>
                  <a:lnTo>
                    <a:pt x="229" y="12"/>
                  </a:lnTo>
                  <a:lnTo>
                    <a:pt x="246" y="23"/>
                  </a:lnTo>
                  <a:lnTo>
                    <a:pt x="261" y="39"/>
                  </a:lnTo>
                  <a:lnTo>
                    <a:pt x="273" y="58"/>
                  </a:lnTo>
                  <a:lnTo>
                    <a:pt x="280" y="81"/>
                  </a:lnTo>
                  <a:lnTo>
                    <a:pt x="283" y="107"/>
                  </a:lnTo>
                  <a:lnTo>
                    <a:pt x="282" y="128"/>
                  </a:lnTo>
                  <a:lnTo>
                    <a:pt x="277" y="146"/>
                  </a:lnTo>
                  <a:lnTo>
                    <a:pt x="272" y="162"/>
                  </a:lnTo>
                  <a:lnTo>
                    <a:pt x="257" y="181"/>
                  </a:lnTo>
                  <a:lnTo>
                    <a:pt x="239" y="196"/>
                  </a:lnTo>
                  <a:lnTo>
                    <a:pt x="220" y="208"/>
                  </a:lnTo>
                  <a:lnTo>
                    <a:pt x="201" y="213"/>
                  </a:lnTo>
                  <a:lnTo>
                    <a:pt x="180" y="216"/>
                  </a:lnTo>
                  <a:lnTo>
                    <a:pt x="153" y="217"/>
                  </a:lnTo>
                  <a:lnTo>
                    <a:pt x="122" y="219"/>
                  </a:lnTo>
                  <a:lnTo>
                    <a:pt x="74" y="219"/>
                  </a:lnTo>
                  <a:lnTo>
                    <a:pt x="74" y="350"/>
                  </a:lnTo>
                  <a:lnTo>
                    <a:pt x="0" y="350"/>
                  </a:lnTo>
                  <a:close/>
                  <a:moveTo>
                    <a:pt x="74" y="60"/>
                  </a:moveTo>
                  <a:lnTo>
                    <a:pt x="74" y="159"/>
                  </a:lnTo>
                  <a:lnTo>
                    <a:pt x="142" y="159"/>
                  </a:lnTo>
                  <a:lnTo>
                    <a:pt x="161" y="156"/>
                  </a:lnTo>
                  <a:lnTo>
                    <a:pt x="174" y="153"/>
                  </a:lnTo>
                  <a:lnTo>
                    <a:pt x="187" y="146"/>
                  </a:lnTo>
                  <a:lnTo>
                    <a:pt x="198" y="136"/>
                  </a:lnTo>
                  <a:lnTo>
                    <a:pt x="205" y="124"/>
                  </a:lnTo>
                  <a:lnTo>
                    <a:pt x="207" y="109"/>
                  </a:lnTo>
                  <a:lnTo>
                    <a:pt x="204" y="90"/>
                  </a:lnTo>
                  <a:lnTo>
                    <a:pt x="195" y="76"/>
                  </a:lnTo>
                  <a:lnTo>
                    <a:pt x="181" y="67"/>
                  </a:lnTo>
                  <a:lnTo>
                    <a:pt x="164" y="61"/>
                  </a:lnTo>
                  <a:lnTo>
                    <a:pt x="152" y="60"/>
                  </a:lnTo>
                  <a:lnTo>
                    <a:pt x="111" y="60"/>
                  </a:lnTo>
                  <a:lnTo>
                    <a:pt x="74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2" name="Freeform 28"/>
            <p:cNvSpPr>
              <a:spLocks noEditPoints="1"/>
            </p:cNvSpPr>
            <p:nvPr/>
          </p:nvSpPr>
          <p:spPr bwMode="auto">
            <a:xfrm>
              <a:off x="4665" y="1689"/>
              <a:ext cx="252" cy="266"/>
            </a:xfrm>
            <a:custGeom>
              <a:avLst/>
              <a:gdLst>
                <a:gd name="T0" fmla="*/ 7 w 252"/>
                <a:gd name="T1" fmla="*/ 73 h 266"/>
                <a:gd name="T2" fmla="*/ 28 w 252"/>
                <a:gd name="T3" fmla="*/ 33 h 266"/>
                <a:gd name="T4" fmla="*/ 65 w 252"/>
                <a:gd name="T5" fmla="*/ 9 h 266"/>
                <a:gd name="T6" fmla="*/ 124 w 252"/>
                <a:gd name="T7" fmla="*/ 0 h 266"/>
                <a:gd name="T8" fmla="*/ 176 w 252"/>
                <a:gd name="T9" fmla="*/ 6 h 266"/>
                <a:gd name="T10" fmla="*/ 214 w 252"/>
                <a:gd name="T11" fmla="*/ 23 h 266"/>
                <a:gd name="T12" fmla="*/ 232 w 252"/>
                <a:gd name="T13" fmla="*/ 52 h 266"/>
                <a:gd name="T14" fmla="*/ 236 w 252"/>
                <a:gd name="T15" fmla="*/ 98 h 266"/>
                <a:gd name="T16" fmla="*/ 239 w 252"/>
                <a:gd name="T17" fmla="*/ 226 h 266"/>
                <a:gd name="T18" fmla="*/ 252 w 252"/>
                <a:gd name="T19" fmla="*/ 260 h 266"/>
                <a:gd name="T20" fmla="*/ 179 w 252"/>
                <a:gd name="T21" fmla="*/ 252 h 266"/>
                <a:gd name="T22" fmla="*/ 174 w 252"/>
                <a:gd name="T23" fmla="*/ 240 h 266"/>
                <a:gd name="T24" fmla="*/ 173 w 252"/>
                <a:gd name="T25" fmla="*/ 232 h 266"/>
                <a:gd name="T26" fmla="*/ 133 w 252"/>
                <a:gd name="T27" fmla="*/ 257 h 266"/>
                <a:gd name="T28" fmla="*/ 88 w 252"/>
                <a:gd name="T29" fmla="*/ 266 h 266"/>
                <a:gd name="T30" fmla="*/ 41 w 252"/>
                <a:gd name="T31" fmla="*/ 256 h 266"/>
                <a:gd name="T32" fmla="*/ 10 w 252"/>
                <a:gd name="T33" fmla="*/ 229 h 266"/>
                <a:gd name="T34" fmla="*/ 0 w 252"/>
                <a:gd name="T35" fmla="*/ 192 h 266"/>
                <a:gd name="T36" fmla="*/ 10 w 252"/>
                <a:gd name="T37" fmla="*/ 153 h 266"/>
                <a:gd name="T38" fmla="*/ 41 w 252"/>
                <a:gd name="T39" fmla="*/ 127 h 266"/>
                <a:gd name="T40" fmla="*/ 75 w 252"/>
                <a:gd name="T41" fmla="*/ 116 h 266"/>
                <a:gd name="T42" fmla="*/ 127 w 252"/>
                <a:gd name="T43" fmla="*/ 105 h 266"/>
                <a:gd name="T44" fmla="*/ 167 w 252"/>
                <a:gd name="T45" fmla="*/ 95 h 266"/>
                <a:gd name="T46" fmla="*/ 165 w 252"/>
                <a:gd name="T47" fmla="*/ 77 h 266"/>
                <a:gd name="T48" fmla="*/ 156 w 252"/>
                <a:gd name="T49" fmla="*/ 60 h 266"/>
                <a:gd name="T50" fmla="*/ 134 w 252"/>
                <a:gd name="T51" fmla="*/ 53 h 266"/>
                <a:gd name="T52" fmla="*/ 102 w 252"/>
                <a:gd name="T53" fmla="*/ 53 h 266"/>
                <a:gd name="T54" fmla="*/ 78 w 252"/>
                <a:gd name="T55" fmla="*/ 69 h 266"/>
                <a:gd name="T56" fmla="*/ 167 w 252"/>
                <a:gd name="T57" fmla="*/ 139 h 266"/>
                <a:gd name="T58" fmla="*/ 124 w 252"/>
                <a:gd name="T59" fmla="*/ 148 h 266"/>
                <a:gd name="T60" fmla="*/ 84 w 252"/>
                <a:gd name="T61" fmla="*/ 161 h 266"/>
                <a:gd name="T62" fmla="*/ 71 w 252"/>
                <a:gd name="T63" fmla="*/ 185 h 266"/>
                <a:gd name="T64" fmla="*/ 81 w 252"/>
                <a:gd name="T65" fmla="*/ 208 h 266"/>
                <a:gd name="T66" fmla="*/ 111 w 252"/>
                <a:gd name="T67" fmla="*/ 220 h 266"/>
                <a:gd name="T68" fmla="*/ 146 w 252"/>
                <a:gd name="T69" fmla="*/ 207 h 266"/>
                <a:gd name="T70" fmla="*/ 164 w 252"/>
                <a:gd name="T71" fmla="*/ 185 h 266"/>
                <a:gd name="T72" fmla="*/ 167 w 252"/>
                <a:gd name="T73" fmla="*/ 153 h 2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2"/>
                <a:gd name="T112" fmla="*/ 0 h 266"/>
                <a:gd name="T113" fmla="*/ 252 w 252"/>
                <a:gd name="T114" fmla="*/ 266 h 2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2" h="266">
                  <a:moveTo>
                    <a:pt x="71" y="84"/>
                  </a:moveTo>
                  <a:lnTo>
                    <a:pt x="7" y="73"/>
                  </a:lnTo>
                  <a:lnTo>
                    <a:pt x="16" y="51"/>
                  </a:lnTo>
                  <a:lnTo>
                    <a:pt x="28" y="33"/>
                  </a:lnTo>
                  <a:lnTo>
                    <a:pt x="44" y="19"/>
                  </a:lnTo>
                  <a:lnTo>
                    <a:pt x="65" y="9"/>
                  </a:lnTo>
                  <a:lnTo>
                    <a:pt x="91" y="2"/>
                  </a:lnTo>
                  <a:lnTo>
                    <a:pt x="124" y="0"/>
                  </a:lnTo>
                  <a:lnTo>
                    <a:pt x="152" y="2"/>
                  </a:lnTo>
                  <a:lnTo>
                    <a:pt x="176" y="6"/>
                  </a:lnTo>
                  <a:lnTo>
                    <a:pt x="193" y="12"/>
                  </a:lnTo>
                  <a:lnTo>
                    <a:pt x="214" y="23"/>
                  </a:lnTo>
                  <a:lnTo>
                    <a:pt x="227" y="38"/>
                  </a:lnTo>
                  <a:lnTo>
                    <a:pt x="232" y="52"/>
                  </a:lnTo>
                  <a:lnTo>
                    <a:pt x="235" y="72"/>
                  </a:lnTo>
                  <a:lnTo>
                    <a:pt x="236" y="98"/>
                  </a:lnTo>
                  <a:lnTo>
                    <a:pt x="236" y="207"/>
                  </a:lnTo>
                  <a:lnTo>
                    <a:pt x="239" y="226"/>
                  </a:lnTo>
                  <a:lnTo>
                    <a:pt x="243" y="243"/>
                  </a:lnTo>
                  <a:lnTo>
                    <a:pt x="252" y="260"/>
                  </a:lnTo>
                  <a:lnTo>
                    <a:pt x="181" y="260"/>
                  </a:lnTo>
                  <a:lnTo>
                    <a:pt x="179" y="252"/>
                  </a:lnTo>
                  <a:lnTo>
                    <a:pt x="176" y="246"/>
                  </a:lnTo>
                  <a:lnTo>
                    <a:pt x="174" y="240"/>
                  </a:lnTo>
                  <a:lnTo>
                    <a:pt x="173" y="236"/>
                  </a:lnTo>
                  <a:lnTo>
                    <a:pt x="173" y="232"/>
                  </a:lnTo>
                  <a:lnTo>
                    <a:pt x="153" y="247"/>
                  </a:lnTo>
                  <a:lnTo>
                    <a:pt x="133" y="257"/>
                  </a:lnTo>
                  <a:lnTo>
                    <a:pt x="112" y="264"/>
                  </a:lnTo>
                  <a:lnTo>
                    <a:pt x="88" y="266"/>
                  </a:lnTo>
                  <a:lnTo>
                    <a:pt x="63" y="263"/>
                  </a:lnTo>
                  <a:lnTo>
                    <a:pt x="41" y="256"/>
                  </a:lnTo>
                  <a:lnTo>
                    <a:pt x="23" y="245"/>
                  </a:lnTo>
                  <a:lnTo>
                    <a:pt x="10" y="229"/>
                  </a:lnTo>
                  <a:lnTo>
                    <a:pt x="3" y="211"/>
                  </a:lnTo>
                  <a:lnTo>
                    <a:pt x="0" y="192"/>
                  </a:lnTo>
                  <a:lnTo>
                    <a:pt x="3" y="171"/>
                  </a:lnTo>
                  <a:lnTo>
                    <a:pt x="10" y="153"/>
                  </a:lnTo>
                  <a:lnTo>
                    <a:pt x="23" y="139"/>
                  </a:lnTo>
                  <a:lnTo>
                    <a:pt x="41" y="127"/>
                  </a:lnTo>
                  <a:lnTo>
                    <a:pt x="56" y="122"/>
                  </a:lnTo>
                  <a:lnTo>
                    <a:pt x="75" y="116"/>
                  </a:lnTo>
                  <a:lnTo>
                    <a:pt x="97" y="111"/>
                  </a:lnTo>
                  <a:lnTo>
                    <a:pt x="127" y="105"/>
                  </a:lnTo>
                  <a:lnTo>
                    <a:pt x="150" y="100"/>
                  </a:lnTo>
                  <a:lnTo>
                    <a:pt x="167" y="95"/>
                  </a:lnTo>
                  <a:lnTo>
                    <a:pt x="167" y="88"/>
                  </a:lnTo>
                  <a:lnTo>
                    <a:pt x="165" y="77"/>
                  </a:lnTo>
                  <a:lnTo>
                    <a:pt x="162" y="67"/>
                  </a:lnTo>
                  <a:lnTo>
                    <a:pt x="156" y="60"/>
                  </a:lnTo>
                  <a:lnTo>
                    <a:pt x="148" y="56"/>
                  </a:lnTo>
                  <a:lnTo>
                    <a:pt x="134" y="53"/>
                  </a:lnTo>
                  <a:lnTo>
                    <a:pt x="118" y="52"/>
                  </a:lnTo>
                  <a:lnTo>
                    <a:pt x="102" y="53"/>
                  </a:lnTo>
                  <a:lnTo>
                    <a:pt x="88" y="59"/>
                  </a:lnTo>
                  <a:lnTo>
                    <a:pt x="78" y="69"/>
                  </a:lnTo>
                  <a:lnTo>
                    <a:pt x="71" y="84"/>
                  </a:lnTo>
                  <a:close/>
                  <a:moveTo>
                    <a:pt x="167" y="139"/>
                  </a:moveTo>
                  <a:lnTo>
                    <a:pt x="149" y="143"/>
                  </a:lnTo>
                  <a:lnTo>
                    <a:pt x="124" y="148"/>
                  </a:lnTo>
                  <a:lnTo>
                    <a:pt x="99" y="155"/>
                  </a:lnTo>
                  <a:lnTo>
                    <a:pt x="84" y="161"/>
                  </a:lnTo>
                  <a:lnTo>
                    <a:pt x="74" y="171"/>
                  </a:lnTo>
                  <a:lnTo>
                    <a:pt x="71" y="185"/>
                  </a:lnTo>
                  <a:lnTo>
                    <a:pt x="74" y="197"/>
                  </a:lnTo>
                  <a:lnTo>
                    <a:pt x="81" y="208"/>
                  </a:lnTo>
                  <a:lnTo>
                    <a:pt x="94" y="217"/>
                  </a:lnTo>
                  <a:lnTo>
                    <a:pt x="111" y="220"/>
                  </a:lnTo>
                  <a:lnTo>
                    <a:pt x="128" y="217"/>
                  </a:lnTo>
                  <a:lnTo>
                    <a:pt x="146" y="207"/>
                  </a:lnTo>
                  <a:lnTo>
                    <a:pt x="158" y="197"/>
                  </a:lnTo>
                  <a:lnTo>
                    <a:pt x="164" y="185"/>
                  </a:lnTo>
                  <a:lnTo>
                    <a:pt x="165" y="172"/>
                  </a:lnTo>
                  <a:lnTo>
                    <a:pt x="167" y="153"/>
                  </a:lnTo>
                  <a:lnTo>
                    <a:pt x="167" y="13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3" name="Freeform 29"/>
            <p:cNvSpPr>
              <a:spLocks/>
            </p:cNvSpPr>
            <p:nvPr/>
          </p:nvSpPr>
          <p:spPr bwMode="auto">
            <a:xfrm>
              <a:off x="4934" y="1599"/>
              <a:ext cx="249" cy="350"/>
            </a:xfrm>
            <a:custGeom>
              <a:avLst/>
              <a:gdLst>
                <a:gd name="T0" fmla="*/ 0 w 249"/>
                <a:gd name="T1" fmla="*/ 350 h 350"/>
                <a:gd name="T2" fmla="*/ 0 w 249"/>
                <a:gd name="T3" fmla="*/ 0 h 350"/>
                <a:gd name="T4" fmla="*/ 72 w 249"/>
                <a:gd name="T5" fmla="*/ 0 h 350"/>
                <a:gd name="T6" fmla="*/ 72 w 249"/>
                <a:gd name="T7" fmla="*/ 185 h 350"/>
                <a:gd name="T8" fmla="*/ 155 w 249"/>
                <a:gd name="T9" fmla="*/ 96 h 350"/>
                <a:gd name="T10" fmla="*/ 242 w 249"/>
                <a:gd name="T11" fmla="*/ 96 h 350"/>
                <a:gd name="T12" fmla="*/ 150 w 249"/>
                <a:gd name="T13" fmla="*/ 190 h 350"/>
                <a:gd name="T14" fmla="*/ 249 w 249"/>
                <a:gd name="T15" fmla="*/ 350 h 350"/>
                <a:gd name="T16" fmla="*/ 172 w 249"/>
                <a:gd name="T17" fmla="*/ 350 h 350"/>
                <a:gd name="T18" fmla="*/ 104 w 249"/>
                <a:gd name="T19" fmla="*/ 237 h 350"/>
                <a:gd name="T20" fmla="*/ 72 w 249"/>
                <a:gd name="T21" fmla="*/ 269 h 350"/>
                <a:gd name="T22" fmla="*/ 72 w 249"/>
                <a:gd name="T23" fmla="*/ 350 h 350"/>
                <a:gd name="T24" fmla="*/ 0 w 249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9"/>
                <a:gd name="T40" fmla="*/ 0 h 350"/>
                <a:gd name="T41" fmla="*/ 249 w 249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9" h="350">
                  <a:moveTo>
                    <a:pt x="0" y="350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185"/>
                  </a:lnTo>
                  <a:lnTo>
                    <a:pt x="155" y="96"/>
                  </a:lnTo>
                  <a:lnTo>
                    <a:pt x="242" y="96"/>
                  </a:lnTo>
                  <a:lnTo>
                    <a:pt x="150" y="190"/>
                  </a:lnTo>
                  <a:lnTo>
                    <a:pt x="249" y="350"/>
                  </a:lnTo>
                  <a:lnTo>
                    <a:pt x="172" y="350"/>
                  </a:lnTo>
                  <a:lnTo>
                    <a:pt x="104" y="237"/>
                  </a:lnTo>
                  <a:lnTo>
                    <a:pt x="72" y="269"/>
                  </a:lnTo>
                  <a:lnTo>
                    <a:pt x="72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64" name="Freeform 30"/>
            <p:cNvSpPr>
              <a:spLocks noEditPoints="1"/>
            </p:cNvSpPr>
            <p:nvPr/>
          </p:nvSpPr>
          <p:spPr bwMode="auto">
            <a:xfrm>
              <a:off x="5217" y="1593"/>
              <a:ext cx="97" cy="92"/>
            </a:xfrm>
            <a:custGeom>
              <a:avLst/>
              <a:gdLst>
                <a:gd name="T0" fmla="*/ 61 w 97"/>
                <a:gd name="T1" fmla="*/ 2 h 92"/>
                <a:gd name="T2" fmla="*/ 80 w 97"/>
                <a:gd name="T3" fmla="*/ 10 h 92"/>
                <a:gd name="T4" fmla="*/ 90 w 97"/>
                <a:gd name="T5" fmla="*/ 22 h 92"/>
                <a:gd name="T6" fmla="*/ 97 w 97"/>
                <a:gd name="T7" fmla="*/ 46 h 92"/>
                <a:gd name="T8" fmla="*/ 87 w 97"/>
                <a:gd name="T9" fmla="*/ 74 h 92"/>
                <a:gd name="T10" fmla="*/ 78 w 97"/>
                <a:gd name="T11" fmla="*/ 84 h 92"/>
                <a:gd name="T12" fmla="*/ 61 w 97"/>
                <a:gd name="T13" fmla="*/ 91 h 92"/>
                <a:gd name="T14" fmla="*/ 37 w 97"/>
                <a:gd name="T15" fmla="*/ 91 h 92"/>
                <a:gd name="T16" fmla="*/ 18 w 97"/>
                <a:gd name="T17" fmla="*/ 84 h 92"/>
                <a:gd name="T18" fmla="*/ 9 w 97"/>
                <a:gd name="T19" fmla="*/ 74 h 92"/>
                <a:gd name="T20" fmla="*/ 1 w 97"/>
                <a:gd name="T21" fmla="*/ 57 h 92"/>
                <a:gd name="T22" fmla="*/ 1 w 97"/>
                <a:gd name="T23" fmla="*/ 34 h 92"/>
                <a:gd name="T24" fmla="*/ 10 w 97"/>
                <a:gd name="T25" fmla="*/ 16 h 92"/>
                <a:gd name="T26" fmla="*/ 24 w 97"/>
                <a:gd name="T27" fmla="*/ 6 h 92"/>
                <a:gd name="T28" fmla="*/ 49 w 97"/>
                <a:gd name="T29" fmla="*/ 0 h 92"/>
                <a:gd name="T30" fmla="*/ 43 w 97"/>
                <a:gd name="T31" fmla="*/ 7 h 92"/>
                <a:gd name="T32" fmla="*/ 34 w 97"/>
                <a:gd name="T33" fmla="*/ 11 h 92"/>
                <a:gd name="T34" fmla="*/ 22 w 97"/>
                <a:gd name="T35" fmla="*/ 17 h 92"/>
                <a:gd name="T36" fmla="*/ 13 w 97"/>
                <a:gd name="T37" fmla="*/ 27 h 92"/>
                <a:gd name="T38" fmla="*/ 7 w 97"/>
                <a:gd name="T39" fmla="*/ 41 h 92"/>
                <a:gd name="T40" fmla="*/ 10 w 97"/>
                <a:gd name="T41" fmla="*/ 60 h 92"/>
                <a:gd name="T42" fmla="*/ 16 w 97"/>
                <a:gd name="T43" fmla="*/ 70 h 92"/>
                <a:gd name="T44" fmla="*/ 28 w 97"/>
                <a:gd name="T45" fmla="*/ 80 h 92"/>
                <a:gd name="T46" fmla="*/ 41 w 97"/>
                <a:gd name="T47" fmla="*/ 84 h 92"/>
                <a:gd name="T48" fmla="*/ 62 w 97"/>
                <a:gd name="T49" fmla="*/ 82 h 92"/>
                <a:gd name="T50" fmla="*/ 80 w 97"/>
                <a:gd name="T51" fmla="*/ 71 h 92"/>
                <a:gd name="T52" fmla="*/ 87 w 97"/>
                <a:gd name="T53" fmla="*/ 59 h 92"/>
                <a:gd name="T54" fmla="*/ 89 w 97"/>
                <a:gd name="T55" fmla="*/ 39 h 92"/>
                <a:gd name="T56" fmla="*/ 84 w 97"/>
                <a:gd name="T57" fmla="*/ 27 h 92"/>
                <a:gd name="T58" fmla="*/ 77 w 97"/>
                <a:gd name="T59" fmla="*/ 18 h 92"/>
                <a:gd name="T60" fmla="*/ 63 w 97"/>
                <a:gd name="T61" fmla="*/ 11 h 92"/>
                <a:gd name="T62" fmla="*/ 53 w 97"/>
                <a:gd name="T63" fmla="*/ 7 h 92"/>
                <a:gd name="T64" fmla="*/ 27 w 97"/>
                <a:gd name="T65" fmla="*/ 71 h 92"/>
                <a:gd name="T66" fmla="*/ 56 w 97"/>
                <a:gd name="T67" fmla="*/ 22 h 92"/>
                <a:gd name="T68" fmla="*/ 61 w 97"/>
                <a:gd name="T69" fmla="*/ 24 h 92"/>
                <a:gd name="T70" fmla="*/ 66 w 97"/>
                <a:gd name="T71" fmla="*/ 31 h 92"/>
                <a:gd name="T72" fmla="*/ 68 w 97"/>
                <a:gd name="T73" fmla="*/ 39 h 92"/>
                <a:gd name="T74" fmla="*/ 63 w 97"/>
                <a:gd name="T75" fmla="*/ 45 h 92"/>
                <a:gd name="T76" fmla="*/ 59 w 97"/>
                <a:gd name="T77" fmla="*/ 48 h 92"/>
                <a:gd name="T78" fmla="*/ 52 w 97"/>
                <a:gd name="T79" fmla="*/ 49 h 92"/>
                <a:gd name="T80" fmla="*/ 56 w 97"/>
                <a:gd name="T81" fmla="*/ 50 h 92"/>
                <a:gd name="T82" fmla="*/ 61 w 97"/>
                <a:gd name="T83" fmla="*/ 56 h 92"/>
                <a:gd name="T84" fmla="*/ 71 w 97"/>
                <a:gd name="T85" fmla="*/ 71 h 92"/>
                <a:gd name="T86" fmla="*/ 56 w 97"/>
                <a:gd name="T87" fmla="*/ 64 h 92"/>
                <a:gd name="T88" fmla="*/ 49 w 97"/>
                <a:gd name="T89" fmla="*/ 53 h 92"/>
                <a:gd name="T90" fmla="*/ 35 w 97"/>
                <a:gd name="T91" fmla="*/ 50 h 92"/>
                <a:gd name="T92" fmla="*/ 27 w 97"/>
                <a:gd name="T93" fmla="*/ 71 h 92"/>
                <a:gd name="T94" fmla="*/ 52 w 97"/>
                <a:gd name="T95" fmla="*/ 43 h 92"/>
                <a:gd name="T96" fmla="*/ 58 w 97"/>
                <a:gd name="T97" fmla="*/ 41 h 92"/>
                <a:gd name="T98" fmla="*/ 59 w 97"/>
                <a:gd name="T99" fmla="*/ 34 h 92"/>
                <a:gd name="T100" fmla="*/ 53 w 97"/>
                <a:gd name="T101" fmla="*/ 29 h 92"/>
                <a:gd name="T102" fmla="*/ 49 w 97"/>
                <a:gd name="T103" fmla="*/ 28 h 92"/>
                <a:gd name="T104" fmla="*/ 35 w 97"/>
                <a:gd name="T105" fmla="*/ 43 h 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7"/>
                <a:gd name="T160" fmla="*/ 0 h 92"/>
                <a:gd name="T161" fmla="*/ 97 w 97"/>
                <a:gd name="T162" fmla="*/ 92 h 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7" h="92">
                  <a:moveTo>
                    <a:pt x="49" y="0"/>
                  </a:moveTo>
                  <a:lnTo>
                    <a:pt x="61" y="2"/>
                  </a:lnTo>
                  <a:lnTo>
                    <a:pt x="72" y="6"/>
                  </a:lnTo>
                  <a:lnTo>
                    <a:pt x="80" y="10"/>
                  </a:lnTo>
                  <a:lnTo>
                    <a:pt x="86" y="16"/>
                  </a:lnTo>
                  <a:lnTo>
                    <a:pt x="90" y="22"/>
                  </a:lnTo>
                  <a:lnTo>
                    <a:pt x="96" y="34"/>
                  </a:lnTo>
                  <a:lnTo>
                    <a:pt x="97" y="46"/>
                  </a:lnTo>
                  <a:lnTo>
                    <a:pt x="96" y="57"/>
                  </a:lnTo>
                  <a:lnTo>
                    <a:pt x="87" y="74"/>
                  </a:lnTo>
                  <a:lnTo>
                    <a:pt x="83" y="80"/>
                  </a:lnTo>
                  <a:lnTo>
                    <a:pt x="78" y="84"/>
                  </a:lnTo>
                  <a:lnTo>
                    <a:pt x="72" y="87"/>
                  </a:lnTo>
                  <a:lnTo>
                    <a:pt x="61" y="91"/>
                  </a:lnTo>
                  <a:lnTo>
                    <a:pt x="49" y="92"/>
                  </a:lnTo>
                  <a:lnTo>
                    <a:pt x="37" y="91"/>
                  </a:lnTo>
                  <a:lnTo>
                    <a:pt x="24" y="87"/>
                  </a:lnTo>
                  <a:lnTo>
                    <a:pt x="18" y="84"/>
                  </a:lnTo>
                  <a:lnTo>
                    <a:pt x="13" y="80"/>
                  </a:lnTo>
                  <a:lnTo>
                    <a:pt x="9" y="74"/>
                  </a:lnTo>
                  <a:lnTo>
                    <a:pt x="6" y="69"/>
                  </a:lnTo>
                  <a:lnTo>
                    <a:pt x="1" y="57"/>
                  </a:lnTo>
                  <a:lnTo>
                    <a:pt x="0" y="46"/>
                  </a:lnTo>
                  <a:lnTo>
                    <a:pt x="1" y="34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6" y="10"/>
                  </a:lnTo>
                  <a:lnTo>
                    <a:pt x="24" y="6"/>
                  </a:lnTo>
                  <a:lnTo>
                    <a:pt x="37" y="2"/>
                  </a:lnTo>
                  <a:lnTo>
                    <a:pt x="49" y="0"/>
                  </a:lnTo>
                  <a:close/>
                  <a:moveTo>
                    <a:pt x="49" y="7"/>
                  </a:moveTo>
                  <a:lnTo>
                    <a:pt x="43" y="7"/>
                  </a:lnTo>
                  <a:lnTo>
                    <a:pt x="38" y="9"/>
                  </a:lnTo>
                  <a:lnTo>
                    <a:pt x="34" y="11"/>
                  </a:lnTo>
                  <a:lnTo>
                    <a:pt x="28" y="13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3" y="27"/>
                  </a:lnTo>
                  <a:lnTo>
                    <a:pt x="10" y="32"/>
                  </a:lnTo>
                  <a:lnTo>
                    <a:pt x="7" y="41"/>
                  </a:lnTo>
                  <a:lnTo>
                    <a:pt x="7" y="52"/>
                  </a:lnTo>
                  <a:lnTo>
                    <a:pt x="10" y="60"/>
                  </a:lnTo>
                  <a:lnTo>
                    <a:pt x="13" y="66"/>
                  </a:lnTo>
                  <a:lnTo>
                    <a:pt x="16" y="70"/>
                  </a:lnTo>
                  <a:lnTo>
                    <a:pt x="24" y="77"/>
                  </a:lnTo>
                  <a:lnTo>
                    <a:pt x="28" y="80"/>
                  </a:lnTo>
                  <a:lnTo>
                    <a:pt x="34" y="82"/>
                  </a:lnTo>
                  <a:lnTo>
                    <a:pt x="41" y="84"/>
                  </a:lnTo>
                  <a:lnTo>
                    <a:pt x="55" y="84"/>
                  </a:lnTo>
                  <a:lnTo>
                    <a:pt x="62" y="82"/>
                  </a:lnTo>
                  <a:lnTo>
                    <a:pt x="68" y="80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7" y="59"/>
                  </a:lnTo>
                  <a:lnTo>
                    <a:pt x="89" y="53"/>
                  </a:lnTo>
                  <a:lnTo>
                    <a:pt x="89" y="39"/>
                  </a:lnTo>
                  <a:lnTo>
                    <a:pt x="87" y="34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8"/>
                  </a:lnTo>
                  <a:lnTo>
                    <a:pt x="68" y="13"/>
                  </a:lnTo>
                  <a:lnTo>
                    <a:pt x="63" y="11"/>
                  </a:lnTo>
                  <a:lnTo>
                    <a:pt x="59" y="9"/>
                  </a:lnTo>
                  <a:lnTo>
                    <a:pt x="53" y="7"/>
                  </a:lnTo>
                  <a:lnTo>
                    <a:pt x="49" y="7"/>
                  </a:lnTo>
                  <a:close/>
                  <a:moveTo>
                    <a:pt x="27" y="71"/>
                  </a:moveTo>
                  <a:lnTo>
                    <a:pt x="27" y="22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3" y="25"/>
                  </a:lnTo>
                  <a:lnTo>
                    <a:pt x="66" y="31"/>
                  </a:lnTo>
                  <a:lnTo>
                    <a:pt x="68" y="32"/>
                  </a:lnTo>
                  <a:lnTo>
                    <a:pt x="68" y="39"/>
                  </a:lnTo>
                  <a:lnTo>
                    <a:pt x="66" y="42"/>
                  </a:lnTo>
                  <a:lnTo>
                    <a:pt x="63" y="45"/>
                  </a:lnTo>
                  <a:lnTo>
                    <a:pt x="61" y="46"/>
                  </a:lnTo>
                  <a:lnTo>
                    <a:pt x="59" y="48"/>
                  </a:lnTo>
                  <a:lnTo>
                    <a:pt x="56" y="49"/>
                  </a:lnTo>
                  <a:lnTo>
                    <a:pt x="52" y="49"/>
                  </a:lnTo>
                  <a:lnTo>
                    <a:pt x="55" y="50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61" y="56"/>
                  </a:lnTo>
                  <a:lnTo>
                    <a:pt x="65" y="62"/>
                  </a:lnTo>
                  <a:lnTo>
                    <a:pt x="71" y="71"/>
                  </a:lnTo>
                  <a:lnTo>
                    <a:pt x="61" y="71"/>
                  </a:lnTo>
                  <a:lnTo>
                    <a:pt x="56" y="64"/>
                  </a:lnTo>
                  <a:lnTo>
                    <a:pt x="50" y="56"/>
                  </a:lnTo>
                  <a:lnTo>
                    <a:pt x="49" y="53"/>
                  </a:lnTo>
                  <a:lnTo>
                    <a:pt x="46" y="50"/>
                  </a:lnTo>
                  <a:lnTo>
                    <a:pt x="35" y="50"/>
                  </a:lnTo>
                  <a:lnTo>
                    <a:pt x="35" y="71"/>
                  </a:lnTo>
                  <a:lnTo>
                    <a:pt x="27" y="71"/>
                  </a:lnTo>
                  <a:close/>
                  <a:moveTo>
                    <a:pt x="35" y="43"/>
                  </a:moveTo>
                  <a:lnTo>
                    <a:pt x="52" y="43"/>
                  </a:lnTo>
                  <a:lnTo>
                    <a:pt x="56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59" y="34"/>
                  </a:lnTo>
                  <a:lnTo>
                    <a:pt x="56" y="31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49" y="28"/>
                  </a:lnTo>
                  <a:lnTo>
                    <a:pt x="35" y="28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295400" y="3076575"/>
            <a:ext cx="9553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660525" y="4735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400"/>
          </a:p>
        </p:txBody>
      </p:sp>
      <p:pic>
        <p:nvPicPr>
          <p:cNvPr id="43016" name="Picture 8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780589" cy="25200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da-DK" dirty="0" smtClean="0"/>
              <a:t>Airbus 380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r>
              <a:rPr lang="en-GB" dirty="0" smtClean="0"/>
              <a:t>To avoid scratches during trans-port the parts are separated with special designed dunnage</a:t>
            </a:r>
          </a:p>
          <a:p>
            <a:endParaRPr lang="da-DK" sz="1200" dirty="0" smtClean="0"/>
          </a:p>
          <a:p>
            <a:r>
              <a:rPr lang="en-GB" dirty="0" smtClean="0"/>
              <a:t>The dunnage is designed in plywood with protective foam</a:t>
            </a:r>
          </a:p>
          <a:p>
            <a:endParaRPr lang="en-GB" sz="1200" dirty="0" smtClean="0"/>
          </a:p>
          <a:p>
            <a:r>
              <a:rPr lang="en-GB" dirty="0" smtClean="0"/>
              <a:t>The parts are secured with quick straps to ease handling</a:t>
            </a:r>
          </a:p>
          <a:p>
            <a:endParaRPr lang="da-DK" dirty="0" smtClean="0"/>
          </a:p>
          <a:p>
            <a:endParaRPr lang="en-GB" dirty="0"/>
          </a:p>
        </p:txBody>
      </p:sp>
      <p:pic>
        <p:nvPicPr>
          <p:cNvPr id="8" name="Picture 8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221088"/>
            <a:ext cx="3780601" cy="252000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6156176" y="4725144"/>
            <a:ext cx="685104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 components</a:t>
            </a:r>
            <a:endParaRPr lang="en-GB" dirty="0"/>
          </a:p>
        </p:txBody>
      </p:sp>
      <p:pic>
        <p:nvPicPr>
          <p:cNvPr id="57348" name="Picture 4" descr="Thrust Revers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484784"/>
            <a:ext cx="3360000" cy="2520000"/>
          </a:xfrm>
        </p:spPr>
      </p:pic>
      <p:sp>
        <p:nvSpPr>
          <p:cNvPr id="5734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7544" y="1628801"/>
            <a:ext cx="4038600" cy="3816424"/>
          </a:xfrm>
        </p:spPr>
        <p:txBody>
          <a:bodyPr/>
          <a:lstStyle/>
          <a:p>
            <a:pPr>
              <a:buNone/>
            </a:pPr>
            <a:r>
              <a:rPr lang="da-DK" sz="2000" b="1" dirty="0" err="1" smtClean="0"/>
              <a:t>Examples</a:t>
            </a:r>
            <a:endParaRPr lang="da-DK" sz="2000" b="1" dirty="0" smtClean="0"/>
          </a:p>
          <a:p>
            <a:pPr>
              <a:buNone/>
            </a:pPr>
            <a:endParaRPr lang="en-GB" sz="1200" dirty="0" smtClean="0"/>
          </a:p>
          <a:p>
            <a:r>
              <a:rPr lang="en-GB" sz="2000" dirty="0" smtClean="0"/>
              <a:t>Thrust Reversers</a:t>
            </a:r>
          </a:p>
          <a:p>
            <a:endParaRPr lang="en-GB" sz="1200" dirty="0" smtClean="0"/>
          </a:p>
          <a:p>
            <a:r>
              <a:rPr lang="da-DK" sz="2000" dirty="0" err="1" smtClean="0"/>
              <a:t>Nose</a:t>
            </a:r>
            <a:r>
              <a:rPr lang="da-DK" sz="2000" dirty="0" smtClean="0"/>
              <a:t> </a:t>
            </a:r>
            <a:r>
              <a:rPr lang="da-DK" sz="2000" dirty="0" err="1" smtClean="0"/>
              <a:t>crowl</a:t>
            </a:r>
            <a:endParaRPr lang="da-DK" sz="2000" dirty="0" smtClean="0"/>
          </a:p>
          <a:p>
            <a:pPr lvl="1"/>
            <a:r>
              <a:rPr lang="en-GB" sz="1600" dirty="0" smtClean="0"/>
              <a:t>Exhaust pipe and external side panels included in the box</a:t>
            </a:r>
          </a:p>
          <a:p>
            <a:pPr lvl="1"/>
            <a:r>
              <a:rPr lang="en-GB" sz="1600" dirty="0" smtClean="0"/>
              <a:t>Excellent packing density is achieved</a:t>
            </a:r>
            <a:endParaRPr lang="en-GB" sz="1800" dirty="0" smtClean="0"/>
          </a:p>
          <a:p>
            <a:endParaRPr lang="en-GB" sz="1200" dirty="0" smtClean="0"/>
          </a:p>
          <a:p>
            <a:r>
              <a:rPr lang="en-GB" sz="2000" dirty="0" smtClean="0"/>
              <a:t>Simple dunnage secure the parts</a:t>
            </a:r>
          </a:p>
          <a:p>
            <a:endParaRPr lang="en-GB" sz="1200" dirty="0" smtClean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Picture 4" descr="Nose Cowl"/>
          <p:cNvPicPr>
            <a:picLocks noChangeAspect="1" noChangeArrowheads="1"/>
          </p:cNvPicPr>
          <p:nvPr/>
        </p:nvPicPr>
        <p:blipFill>
          <a:blip r:embed="rId3" cstate="print"/>
          <a:srcRect l="14000" t="15334"/>
          <a:stretch>
            <a:fillRect/>
          </a:stretch>
        </p:blipFill>
        <p:spPr bwMode="auto">
          <a:xfrm>
            <a:off x="5148064" y="4116421"/>
            <a:ext cx="3358800" cy="248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 components</a:t>
            </a:r>
            <a:endParaRPr lang="en-GB" dirty="0"/>
          </a:p>
        </p:txBody>
      </p:sp>
      <p:pic>
        <p:nvPicPr>
          <p:cNvPr id="59396" name="Picture 4" descr="Fixed Side Panel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73640" y="1484784"/>
            <a:ext cx="3358800" cy="2519100"/>
          </a:xfrm>
        </p:spPr>
      </p:pic>
      <p:sp>
        <p:nvSpPr>
          <p:cNvPr id="5939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1392" y="16288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da-DK" sz="2000" b="1" dirty="0" err="1" smtClean="0"/>
              <a:t>Examples</a:t>
            </a:r>
            <a:endParaRPr lang="da-DK" sz="2000" b="1" dirty="0" smtClean="0"/>
          </a:p>
          <a:p>
            <a:pPr>
              <a:buNone/>
            </a:pPr>
            <a:endParaRPr lang="da-DK" sz="2000" b="1" dirty="0" smtClean="0"/>
          </a:p>
          <a:p>
            <a:r>
              <a:rPr lang="da-DK" sz="2000" dirty="0" smtClean="0"/>
              <a:t>Fixes sides panels </a:t>
            </a:r>
            <a:r>
              <a:rPr lang="da-DK" sz="1400" dirty="0" smtClean="0"/>
              <a:t>(</a:t>
            </a:r>
            <a:r>
              <a:rPr lang="en-GB" sz="1400" dirty="0" smtClean="0"/>
              <a:t>Prototype box)</a:t>
            </a:r>
          </a:p>
          <a:p>
            <a:pPr lvl="1"/>
            <a:r>
              <a:rPr lang="en-GB" sz="1800" dirty="0" smtClean="0"/>
              <a:t>Optimum packaging density </a:t>
            </a:r>
          </a:p>
          <a:p>
            <a:pPr lvl="1"/>
            <a:r>
              <a:rPr lang="en-GB" sz="1800" dirty="0" smtClean="0"/>
              <a:t>Optimum protection </a:t>
            </a:r>
          </a:p>
          <a:p>
            <a:endParaRPr lang="da-DK" sz="2000" dirty="0" smtClean="0"/>
          </a:p>
          <a:p>
            <a:endParaRPr lang="da-DK" sz="2000" dirty="0" smtClean="0"/>
          </a:p>
          <a:p>
            <a:r>
              <a:rPr lang="da-DK" sz="2000" dirty="0" err="1" smtClean="0"/>
              <a:t>Burification</a:t>
            </a:r>
            <a:r>
              <a:rPr lang="da-DK" sz="2000" dirty="0" smtClean="0"/>
              <a:t> </a:t>
            </a:r>
            <a:r>
              <a:rPr lang="da-DK" sz="1400" dirty="0" smtClean="0"/>
              <a:t>(</a:t>
            </a:r>
            <a:r>
              <a:rPr lang="en-GB" sz="1400" dirty="0" smtClean="0"/>
              <a:t>Prototype box)</a:t>
            </a:r>
          </a:p>
          <a:p>
            <a:pPr lvl="1"/>
            <a:r>
              <a:rPr lang="da-DK" sz="1800" dirty="0" smtClean="0"/>
              <a:t>The </a:t>
            </a:r>
            <a:r>
              <a:rPr lang="da-DK" sz="1800" dirty="0" err="1" smtClean="0"/>
              <a:t>box</a:t>
            </a:r>
            <a:r>
              <a:rPr lang="da-DK" sz="1800" dirty="0" smtClean="0"/>
              <a:t> </a:t>
            </a:r>
            <a:r>
              <a:rPr lang="da-DK" sz="1800" dirty="0" err="1" smtClean="0"/>
              <a:t>also</a:t>
            </a:r>
            <a:r>
              <a:rPr lang="da-DK" sz="1800" dirty="0" smtClean="0"/>
              <a:t> </a:t>
            </a:r>
            <a:r>
              <a:rPr lang="da-DK" sz="1800" dirty="0" err="1" smtClean="0"/>
              <a:t>contains</a:t>
            </a:r>
            <a:r>
              <a:rPr lang="da-DK" sz="1800" dirty="0" smtClean="0"/>
              <a:t> </a:t>
            </a:r>
            <a:r>
              <a:rPr lang="da-DK" sz="1800" dirty="0" err="1" smtClean="0"/>
              <a:t>electronic</a:t>
            </a:r>
            <a:r>
              <a:rPr lang="da-DK" sz="1800" dirty="0" smtClean="0"/>
              <a:t> units  and </a:t>
            </a:r>
            <a:r>
              <a:rPr lang="da-DK" sz="1800" dirty="0" err="1" smtClean="0"/>
              <a:t>other</a:t>
            </a:r>
            <a:r>
              <a:rPr lang="da-DK" sz="1800" dirty="0" smtClean="0"/>
              <a:t> parts for sampling</a:t>
            </a:r>
          </a:p>
        </p:txBody>
      </p:sp>
      <p:pic>
        <p:nvPicPr>
          <p:cNvPr id="5" name="Picture 4" descr="Bifurification un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3640" y="4077072"/>
            <a:ext cx="3358800" cy="267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Dunnage </a:t>
            </a:r>
          </a:p>
        </p:txBody>
      </p:sp>
      <p:sp>
        <p:nvSpPr>
          <p:cNvPr id="37891" name="Subtitle 2"/>
          <p:cNvSpPr>
            <a:spLocks noGrp="1"/>
          </p:cNvSpPr>
          <p:nvPr>
            <p:ph type="subTitle" idx="1"/>
          </p:nvPr>
        </p:nvSpPr>
        <p:spPr>
          <a:xfrm>
            <a:off x="714375" y="3886200"/>
            <a:ext cx="7786688" cy="1752600"/>
          </a:xfrm>
        </p:spPr>
        <p:txBody>
          <a:bodyPr/>
          <a:lstStyle/>
          <a:p>
            <a:pPr eaLnBrk="1" hangingPunct="1"/>
            <a:r>
              <a:rPr lang="en-GB" smtClean="0"/>
              <a:t>Correct design of dunnage is of high importance to ensure optimum protection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Dunnage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4038600" cy="4525962"/>
          </a:xfrm>
        </p:spPr>
        <p:txBody>
          <a:bodyPr/>
          <a:lstStyle/>
          <a:p>
            <a:pPr eaLnBrk="1" hangingPunct="1"/>
            <a:r>
              <a:rPr lang="en-GB" sz="2000" smtClean="0"/>
              <a:t>Correct dunnage optimises the space usage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The type of dunnage depends on the items to be transported and the way of transport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Clip-Lok uses different kinds of dunnage</a:t>
            </a:r>
          </a:p>
          <a:p>
            <a:pPr lvl="1" eaLnBrk="1" hangingPunct="1"/>
            <a:r>
              <a:rPr lang="en-GB" sz="1600" smtClean="0"/>
              <a:t>plywood, steel, plastic, foam etc.</a:t>
            </a:r>
          </a:p>
        </p:txBody>
      </p:sp>
      <p:pic>
        <p:nvPicPr>
          <p:cNvPr id="38916" name="Picture 6" descr="6318_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12956" b="50"/>
          <a:stretch>
            <a:fillRect/>
          </a:stretch>
        </p:blipFill>
        <p:spPr>
          <a:xfrm>
            <a:off x="5227638" y="1928813"/>
            <a:ext cx="3281362" cy="3446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Dunnage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4038600" cy="4765948"/>
          </a:xfrm>
        </p:spPr>
        <p:txBody>
          <a:bodyPr/>
          <a:lstStyle/>
          <a:p>
            <a:pPr eaLnBrk="1" hangingPunct="1"/>
            <a:r>
              <a:rPr lang="en-GB" sz="1800" dirty="0" smtClean="0"/>
              <a:t>Combination of various materials</a:t>
            </a:r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1800" dirty="0" smtClean="0"/>
              <a:t>Special designed for each assignment</a:t>
            </a:r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1800" dirty="0" smtClean="0"/>
              <a:t>Optimised space usage</a:t>
            </a:r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1800" dirty="0" smtClean="0"/>
              <a:t>Self supported construction</a:t>
            </a:r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1800" dirty="0" smtClean="0"/>
              <a:t>Steel constructions</a:t>
            </a:r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1800" dirty="0" smtClean="0"/>
              <a:t>Integrated dunnage</a:t>
            </a:r>
          </a:p>
          <a:p>
            <a:pPr eaLnBrk="1" hangingPunct="1"/>
            <a:endParaRPr lang="en-GB" sz="1100" dirty="0" smtClean="0"/>
          </a:p>
          <a:p>
            <a:pPr eaLnBrk="1" hangingPunct="1"/>
            <a:r>
              <a:rPr lang="en-GB" sz="1800" dirty="0" smtClean="0"/>
              <a:t>Supportive blocks</a:t>
            </a:r>
          </a:p>
        </p:txBody>
      </p:sp>
      <p:pic>
        <p:nvPicPr>
          <p:cNvPr id="39941" name="Picture 9" descr="Valtra_Closeup_Foa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365104"/>
            <a:ext cx="1944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teel construction.jpg"/>
          <p:cNvPicPr>
            <a:picLocks noChangeAspect="1"/>
          </p:cNvPicPr>
          <p:nvPr/>
        </p:nvPicPr>
        <p:blipFill>
          <a:blip r:embed="rId3" cstate="print"/>
          <a:srcRect r="14755"/>
          <a:stretch>
            <a:fillRect/>
          </a:stretch>
        </p:blipFill>
        <p:spPr bwMode="auto">
          <a:xfrm>
            <a:off x="4175150" y="4221088"/>
            <a:ext cx="2701106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5" descr="Trial DKI spentrup 070905 055.jpg"/>
          <p:cNvPicPr>
            <a:picLocks noChangeAspect="1"/>
          </p:cNvPicPr>
          <p:nvPr/>
        </p:nvPicPr>
        <p:blipFill>
          <a:blip r:embed="rId4" cstate="print"/>
          <a:srcRect l="19458" r="11555" b="8018"/>
          <a:stretch>
            <a:fillRect/>
          </a:stretch>
        </p:blipFill>
        <p:spPr bwMode="auto">
          <a:xfrm>
            <a:off x="6948264" y="1844823"/>
            <a:ext cx="1944216" cy="19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valmet_indsats_05.jpg"/>
          <p:cNvPicPr>
            <a:picLocks noChangeAspect="1"/>
          </p:cNvPicPr>
          <p:nvPr/>
        </p:nvPicPr>
        <p:blipFill>
          <a:blip r:embed="rId5" cstate="print"/>
          <a:srcRect r="15917"/>
          <a:stretch>
            <a:fillRect/>
          </a:stretch>
        </p:blipFill>
        <p:spPr bwMode="auto">
          <a:xfrm>
            <a:off x="4211960" y="1556792"/>
            <a:ext cx="2664296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Engineering and Service</a:t>
            </a:r>
          </a:p>
        </p:txBody>
      </p:sp>
      <p:sp>
        <p:nvSpPr>
          <p:cNvPr id="4301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Catia</a:t>
            </a:r>
            <a:r>
              <a:rPr lang="en-US" dirty="0" smtClean="0"/>
              <a:t> integrated development</a:t>
            </a:r>
          </a:p>
        </p:txBody>
      </p:sp>
      <p:sp>
        <p:nvSpPr>
          <p:cNvPr id="44036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38600" cy="3900488"/>
          </a:xfrm>
        </p:spPr>
        <p:txBody>
          <a:bodyPr/>
          <a:lstStyle/>
          <a:p>
            <a:pPr eaLnBrk="1" hangingPunct="1"/>
            <a:r>
              <a:rPr lang="en-GB" sz="2000" dirty="0" smtClean="0"/>
              <a:t>The box design is simulated </a:t>
            </a:r>
            <a:r>
              <a:rPr lang="en-GB" sz="2000" smtClean="0"/>
              <a:t>in Catia</a:t>
            </a:r>
            <a:r>
              <a:rPr lang="en-GB" sz="2000" dirty="0" smtClean="0"/>
              <a:t> 3D program</a:t>
            </a:r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sz="2000" dirty="0" smtClean="0"/>
              <a:t>The systems allow us to conclude packing density without physical parts</a:t>
            </a:r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sz="2000" dirty="0" smtClean="0"/>
              <a:t>The system allows fast handling of inquiries</a:t>
            </a:r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sz="2000" dirty="0" smtClean="0"/>
              <a:t>Based on the simulation and knowledge a prototype can be ordered for testing</a:t>
            </a:r>
          </a:p>
        </p:txBody>
      </p:sp>
      <p:pic>
        <p:nvPicPr>
          <p:cNvPr id="6" name="Picture 8" descr="14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400" y="1556792"/>
            <a:ext cx="3843056" cy="2520000"/>
          </a:xfrm>
          <a:prstGeom prst="rect">
            <a:avLst/>
          </a:prstGeom>
          <a:noFill/>
        </p:spPr>
      </p:pic>
      <p:pic>
        <p:nvPicPr>
          <p:cNvPr id="8" name="Picture 8" descr="1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656" y="4293096"/>
            <a:ext cx="3844800" cy="2268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da-DK" dirty="0" err="1" smtClean="0"/>
              <a:t>Tracking</a:t>
            </a:r>
            <a:r>
              <a:rPr lang="da-DK" dirty="0" smtClean="0"/>
              <a:t>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r>
              <a:rPr lang="da-DK" dirty="0" smtClean="0"/>
              <a:t>GPS</a:t>
            </a:r>
          </a:p>
          <a:p>
            <a:pPr lvl="1"/>
            <a:r>
              <a:rPr lang="en-GB" sz="1800" dirty="0" smtClean="0"/>
              <a:t>We can adapt GPS senders to our boxes for you to have the most modern tracking system</a:t>
            </a:r>
          </a:p>
          <a:p>
            <a:pPr lvl="1"/>
            <a:endParaRPr lang="en-GB" sz="1800" dirty="0" smtClean="0"/>
          </a:p>
          <a:p>
            <a:r>
              <a:rPr lang="en-GB" dirty="0" smtClean="0"/>
              <a:t>Radio Frequency Identification (RFID)</a:t>
            </a:r>
          </a:p>
          <a:p>
            <a:pPr lvl="1"/>
            <a:r>
              <a:rPr lang="en-GB" sz="1800" dirty="0" smtClean="0"/>
              <a:t>We can adapt RFID tags to our boxes for you to have a modern tracking system</a:t>
            </a:r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endParaRPr lang="en-GB" dirty="0"/>
          </a:p>
        </p:txBody>
      </p:sp>
      <p:pic>
        <p:nvPicPr>
          <p:cNvPr id="5" name="Picture 4" descr="G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556792"/>
            <a:ext cx="3669811" cy="2622691"/>
          </a:xfrm>
          <a:prstGeom prst="rect">
            <a:avLst/>
          </a:prstGeom>
        </p:spPr>
      </p:pic>
      <p:pic>
        <p:nvPicPr>
          <p:cNvPr id="6" name="Picture 5" descr="map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293096"/>
            <a:ext cx="3096344" cy="248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Feasibility study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7388"/>
            <a:ext cx="4400550" cy="38290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400" b="1" smtClean="0"/>
              <a:t>Clip-Lok is able to calculate:</a:t>
            </a:r>
          </a:p>
          <a:p>
            <a:pPr eaLnBrk="1" hangingPunct="1">
              <a:buFontTx/>
              <a:buNone/>
            </a:pPr>
            <a:endParaRPr lang="en-GB" sz="1200" b="1" smtClean="0"/>
          </a:p>
          <a:p>
            <a:pPr eaLnBrk="1" hangingPunct="1"/>
            <a:r>
              <a:rPr lang="en-GB" sz="1800" smtClean="0"/>
              <a:t>Your cost savings when using reusable Clip-Lok system instead of one-way boxes</a:t>
            </a:r>
          </a:p>
          <a:p>
            <a:pPr lvl="1" eaLnBrk="1" hangingPunct="1"/>
            <a:r>
              <a:rPr lang="en-GB" sz="1600" smtClean="0"/>
              <a:t>Break even point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1800" smtClean="0"/>
              <a:t>The possibilities to increase the numbers of parts and boxes per shipment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1800" smtClean="0"/>
              <a:t>Potential cost savings when optimum dunnage is designed</a:t>
            </a:r>
          </a:p>
          <a:p>
            <a:pPr eaLnBrk="1" hangingPunct="1"/>
            <a:endParaRPr lang="en-GB" sz="2000" smtClean="0"/>
          </a:p>
        </p:txBody>
      </p:sp>
      <p:pic>
        <p:nvPicPr>
          <p:cNvPr id="46084" name="Content Placeholder 4" descr="cost_comparison_graph_Fina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48325" y="1500188"/>
            <a:ext cx="2852738" cy="2600325"/>
          </a:xfrm>
        </p:spPr>
      </p:pic>
      <p:pic>
        <p:nvPicPr>
          <p:cNvPr id="46085" name="Picture 5" descr="break-even_graph_Fin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3" y="4143375"/>
            <a:ext cx="28575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References 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39552" y="4077072"/>
            <a:ext cx="2664296" cy="648072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579" name="Picture 3" descr="Embra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77072"/>
            <a:ext cx="2419350" cy="638175"/>
          </a:xfrm>
          <a:prstGeom prst="rect">
            <a:avLst/>
          </a:prstGeom>
          <a:noFill/>
        </p:spPr>
      </p:pic>
      <p:pic>
        <p:nvPicPr>
          <p:cNvPr id="24581" name="Picture 5" descr="http://www.bombardier.com/wps/themes/html/BbdThemeFiles/img/Logo_Bombardier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275382"/>
            <a:ext cx="2520280" cy="369641"/>
          </a:xfrm>
          <a:prstGeom prst="rect">
            <a:avLst/>
          </a:prstGeom>
          <a:noFill/>
        </p:spPr>
      </p:pic>
      <p:pic>
        <p:nvPicPr>
          <p:cNvPr id="11" name="Picture 10" descr="Airb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5157192"/>
            <a:ext cx="2727611" cy="72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Logotyp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4797152"/>
            <a:ext cx="2520280" cy="840094"/>
          </a:xfrm>
          <a:prstGeom prst="rect">
            <a:avLst/>
          </a:prstGeom>
          <a:noFill/>
        </p:spPr>
      </p:pic>
      <p:pic>
        <p:nvPicPr>
          <p:cNvPr id="13" name="Picture 12" descr="BAE log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2276872"/>
            <a:ext cx="2989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General Dynamics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5949280"/>
            <a:ext cx="3240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3501008"/>
            <a:ext cx="2118543" cy="102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1" descr="Raythe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79154" y="2708920"/>
            <a:ext cx="1915927" cy="360040"/>
          </a:xfrm>
          <a:prstGeom prst="rect">
            <a:avLst/>
          </a:prstGeom>
          <a:noFill/>
        </p:spPr>
      </p:pic>
      <p:pic>
        <p:nvPicPr>
          <p:cNvPr id="24589" name="Picture 13" descr="Falck Schmidt Defence System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9169" y="1844824"/>
            <a:ext cx="2530663" cy="768475"/>
          </a:xfrm>
          <a:prstGeom prst="rect">
            <a:avLst/>
          </a:prstGeom>
          <a:noFill/>
        </p:spPr>
      </p:pic>
      <p:pic>
        <p:nvPicPr>
          <p:cNvPr id="15" name="Picture 10" descr="http://www.sikorsky.com/StaticFiles/Sikorsky/Assets/images/logos/logo.gif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04248" y="3429000"/>
            <a:ext cx="1905000" cy="828676"/>
          </a:xfrm>
          <a:prstGeom prst="rect">
            <a:avLst/>
          </a:prstGeom>
          <a:solidFill>
            <a:srgbClr val="212365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Pack plans</a:t>
            </a:r>
          </a:p>
        </p:txBody>
      </p:sp>
      <p:sp>
        <p:nvSpPr>
          <p:cNvPr id="45059" name="Content Placeholder 6"/>
          <p:cNvSpPr>
            <a:spLocks noGrp="1"/>
          </p:cNvSpPr>
          <p:nvPr>
            <p:ph sz="half" idx="2"/>
          </p:nvPr>
        </p:nvSpPr>
        <p:spPr>
          <a:xfrm>
            <a:off x="428625" y="1785938"/>
            <a:ext cx="4929188" cy="2000250"/>
          </a:xfrm>
        </p:spPr>
        <p:txBody>
          <a:bodyPr/>
          <a:lstStyle/>
          <a:p>
            <a:pPr eaLnBrk="1" hangingPunct="1"/>
            <a:r>
              <a:rPr lang="en-GB" sz="2000" smtClean="0"/>
              <a:t>Pack plans can be provided upon request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Boxes can be designed to match all kind of transport methods</a:t>
            </a:r>
          </a:p>
          <a:p>
            <a:pPr eaLnBrk="1" hangingPunct="1"/>
            <a:endParaRPr lang="en-GB" smtClean="0"/>
          </a:p>
        </p:txBody>
      </p:sp>
      <p:pic>
        <p:nvPicPr>
          <p:cNvPr id="45060" name="Picture 7" descr="Packpla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0925" y="1738313"/>
            <a:ext cx="1727200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 descr="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" y="3454400"/>
            <a:ext cx="4333875" cy="2689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da-DK" dirty="0" err="1" smtClean="0"/>
              <a:t>Contact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3096344"/>
          </a:xfrm>
        </p:spPr>
        <p:txBody>
          <a:bodyPr/>
          <a:lstStyle/>
          <a:p>
            <a:endParaRPr lang="da-DK" dirty="0" smtClean="0"/>
          </a:p>
          <a:p>
            <a:pPr>
              <a:lnSpc>
                <a:spcPct val="150000"/>
              </a:lnSpc>
              <a:buNone/>
            </a:pPr>
            <a:r>
              <a:rPr lang="da-DK" dirty="0" smtClean="0"/>
              <a:t>Clip-Lok </a:t>
            </a:r>
            <a:r>
              <a:rPr lang="da-DK" dirty="0" err="1" smtClean="0"/>
              <a:t>SimPak</a:t>
            </a:r>
            <a:r>
              <a:rPr lang="da-DK" dirty="0" smtClean="0"/>
              <a:t> (Scandinavia) ApS</a:t>
            </a:r>
          </a:p>
          <a:p>
            <a:pPr>
              <a:lnSpc>
                <a:spcPct val="150000"/>
              </a:lnSpc>
              <a:buNone/>
            </a:pPr>
            <a:r>
              <a:rPr lang="da-DK" dirty="0" err="1" smtClean="0"/>
              <a:t>Solvang</a:t>
            </a:r>
            <a:r>
              <a:rPr lang="da-DK" dirty="0" smtClean="0"/>
              <a:t> 25</a:t>
            </a:r>
          </a:p>
          <a:p>
            <a:pPr>
              <a:lnSpc>
                <a:spcPct val="150000"/>
              </a:lnSpc>
              <a:buNone/>
            </a:pPr>
            <a:r>
              <a:rPr lang="da-DK" dirty="0" smtClean="0"/>
              <a:t>3450 Allerød</a:t>
            </a:r>
          </a:p>
          <a:p>
            <a:pPr>
              <a:lnSpc>
                <a:spcPct val="150000"/>
              </a:lnSpc>
              <a:buNone/>
            </a:pPr>
            <a:r>
              <a:rPr lang="da-DK" dirty="0" smtClean="0"/>
              <a:t>Tlf.: +45 48 14 37 78</a:t>
            </a:r>
          </a:p>
          <a:p>
            <a:pPr>
              <a:lnSpc>
                <a:spcPct val="150000"/>
              </a:lnSpc>
              <a:buNone/>
            </a:pPr>
            <a:r>
              <a:rPr lang="da-DK" dirty="0" err="1" smtClean="0">
                <a:hlinkClick r:id="rId2"/>
              </a:rPr>
              <a:t>info@clip-lok.com</a:t>
            </a:r>
            <a:endParaRPr lang="da-DK" dirty="0" smtClean="0"/>
          </a:p>
          <a:p>
            <a:pPr>
              <a:lnSpc>
                <a:spcPct val="150000"/>
              </a:lnSpc>
              <a:buNone/>
            </a:pPr>
            <a:r>
              <a:rPr lang="da-DK" dirty="0" err="1" smtClean="0">
                <a:hlinkClick r:id="rId3"/>
              </a:rPr>
              <a:t>www.clip-lok.com</a:t>
            </a:r>
            <a:endParaRPr lang="da-DK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EDF8F-4701-4D37-AF1A-94030BA4C956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295400" y="3076575"/>
            <a:ext cx="9553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5364" name="Oval 23"/>
          <p:cNvSpPr>
            <a:spLocks noChangeArrowheads="1"/>
          </p:cNvSpPr>
          <p:nvPr/>
        </p:nvSpPr>
        <p:spPr bwMode="auto">
          <a:xfrm>
            <a:off x="5435600" y="6237288"/>
            <a:ext cx="360363" cy="2159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5365" name="Group 26"/>
          <p:cNvGrpSpPr>
            <a:grpSpLocks/>
          </p:cNvGrpSpPr>
          <p:nvPr/>
        </p:nvGrpSpPr>
        <p:grpSpPr bwMode="auto">
          <a:xfrm>
            <a:off x="428625" y="1385888"/>
            <a:ext cx="7945438" cy="4686300"/>
            <a:chOff x="642910" y="857232"/>
            <a:chExt cx="7945484" cy="4686319"/>
          </a:xfrm>
        </p:grpSpPr>
        <p:pic>
          <p:nvPicPr>
            <p:cNvPr id="15369" name="Picture 20" descr="Verdenskort_1_Global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2910" y="857232"/>
              <a:ext cx="7799212" cy="4686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0" name="Text Box 9"/>
            <p:cNvSpPr txBox="1">
              <a:spLocks noChangeArrowheads="1"/>
            </p:cNvSpPr>
            <p:nvPr/>
          </p:nvSpPr>
          <p:spPr bwMode="auto">
            <a:xfrm>
              <a:off x="2173262" y="2471723"/>
              <a:ext cx="89852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>
                  <a:solidFill>
                    <a:schemeClr val="bg1"/>
                  </a:solidFill>
                </a:rPr>
                <a:t>USA</a:t>
              </a:r>
            </a:p>
          </p:txBody>
        </p:sp>
        <p:sp>
          <p:nvSpPr>
            <p:cNvPr id="15371" name="Text Box 11"/>
            <p:cNvSpPr txBox="1">
              <a:spLocks noChangeArrowheads="1"/>
            </p:cNvSpPr>
            <p:nvPr/>
          </p:nvSpPr>
          <p:spPr bwMode="auto">
            <a:xfrm>
              <a:off x="5572132" y="3429000"/>
              <a:ext cx="7620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/>
                <a:t>India</a:t>
              </a:r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4286248" y="4572008"/>
              <a:ext cx="138747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/>
                <a:t>South Africa</a:t>
              </a:r>
            </a:p>
          </p:txBody>
        </p:sp>
        <p:sp>
          <p:nvSpPr>
            <p:cNvPr id="15373" name="Text Box 19"/>
            <p:cNvSpPr txBox="1">
              <a:spLocks noChangeArrowheads="1"/>
            </p:cNvSpPr>
            <p:nvPr/>
          </p:nvSpPr>
          <p:spPr bwMode="auto">
            <a:xfrm>
              <a:off x="7215206" y="2571744"/>
              <a:ext cx="137318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/>
                <a:t>Korea</a:t>
              </a:r>
            </a:p>
            <a:p>
              <a:r>
                <a:rPr lang="en-US" sz="1100" b="1"/>
                <a:t>Thailand</a:t>
              </a:r>
            </a:p>
          </p:txBody>
        </p:sp>
        <p:sp>
          <p:nvSpPr>
            <p:cNvPr id="15374" name="TextBox 21"/>
            <p:cNvSpPr txBox="1">
              <a:spLocks noChangeArrowheads="1"/>
            </p:cNvSpPr>
            <p:nvPr/>
          </p:nvSpPr>
          <p:spPr bwMode="auto">
            <a:xfrm>
              <a:off x="3357554" y="2428868"/>
              <a:ext cx="92869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/>
                <a:t>Portugal</a:t>
              </a:r>
            </a:p>
            <a:p>
              <a:r>
                <a:rPr lang="en-GB" sz="1100" b="1"/>
                <a:t>Spain</a:t>
              </a:r>
            </a:p>
          </p:txBody>
        </p:sp>
        <p:sp>
          <p:nvSpPr>
            <p:cNvPr id="15375" name="TextBox 22"/>
            <p:cNvSpPr txBox="1">
              <a:spLocks noChangeArrowheads="1"/>
            </p:cNvSpPr>
            <p:nvPr/>
          </p:nvSpPr>
          <p:spPr bwMode="auto">
            <a:xfrm>
              <a:off x="4500562" y="1857364"/>
              <a:ext cx="13573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Scandinavia</a:t>
              </a:r>
            </a:p>
          </p:txBody>
        </p:sp>
        <p:sp>
          <p:nvSpPr>
            <p:cNvPr id="15376" name="TextBox 23"/>
            <p:cNvSpPr txBox="1">
              <a:spLocks noChangeArrowheads="1"/>
            </p:cNvSpPr>
            <p:nvPr/>
          </p:nvSpPr>
          <p:spPr bwMode="auto">
            <a:xfrm>
              <a:off x="4929190" y="2143116"/>
              <a:ext cx="10715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Hungary</a:t>
              </a:r>
            </a:p>
          </p:txBody>
        </p:sp>
        <p:sp>
          <p:nvSpPr>
            <p:cNvPr id="15377" name="TextBox 24"/>
            <p:cNvSpPr txBox="1">
              <a:spLocks noChangeArrowheads="1"/>
            </p:cNvSpPr>
            <p:nvPr/>
          </p:nvSpPr>
          <p:spPr bwMode="auto">
            <a:xfrm>
              <a:off x="5143504" y="2643182"/>
              <a:ext cx="10001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>
                  <a:solidFill>
                    <a:schemeClr val="bg1"/>
                  </a:solidFill>
                </a:rPr>
                <a:t>Israel</a:t>
              </a:r>
            </a:p>
          </p:txBody>
        </p:sp>
        <p:sp>
          <p:nvSpPr>
            <p:cNvPr id="15378" name="TextBox 25"/>
            <p:cNvSpPr txBox="1">
              <a:spLocks noChangeArrowheads="1"/>
            </p:cNvSpPr>
            <p:nvPr/>
          </p:nvSpPr>
          <p:spPr bwMode="auto">
            <a:xfrm>
              <a:off x="3500430" y="2071678"/>
              <a:ext cx="78581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/>
                <a:t>      UK</a:t>
              </a:r>
            </a:p>
            <a:p>
              <a:r>
                <a:rPr lang="en-GB" sz="1100" b="1"/>
                <a:t>Benelux</a:t>
              </a:r>
            </a:p>
          </p:txBody>
        </p:sp>
      </p:grpSp>
      <p:pic>
        <p:nvPicPr>
          <p:cNvPr id="1536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35731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28625" y="506413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4000"/>
              <a:t>Clip-Lok International Ltd.</a:t>
            </a:r>
            <a:endParaRPr lang="en-US" sz="4000"/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1500188" y="2357438"/>
            <a:ext cx="898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Canada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3357562"/>
          </a:xfrm>
        </p:spPr>
        <p:txBody>
          <a:bodyPr/>
          <a:lstStyle/>
          <a:p>
            <a:pPr eaLnBrk="1" hangingPunct="1">
              <a:buClr>
                <a:srgbClr val="007AC3"/>
              </a:buClr>
            </a:pPr>
            <a:r>
              <a:rPr lang="en-US" smtClean="0"/>
              <a:t>Global packaging Group</a:t>
            </a:r>
          </a:p>
          <a:p>
            <a:pPr lvl="1" eaLnBrk="1" hangingPunct="1"/>
            <a:r>
              <a:rPr lang="en-US" sz="1600" smtClean="0"/>
              <a:t>Reusable and collapsible packaging</a:t>
            </a:r>
          </a:p>
          <a:p>
            <a:pPr eaLnBrk="1" hangingPunct="1">
              <a:buClr>
                <a:srgbClr val="007AC3"/>
              </a:buClr>
            </a:pPr>
            <a:r>
              <a:rPr lang="en-US" smtClean="0"/>
              <a:t>Production, sales and marketing in 4 continents</a:t>
            </a:r>
          </a:p>
          <a:p>
            <a:pPr lvl="1" eaLnBrk="1" hangingPunct="1"/>
            <a:r>
              <a:rPr lang="en-US" sz="1400" smtClean="0"/>
              <a:t>Europe, US, Africa, Asia,</a:t>
            </a:r>
          </a:p>
          <a:p>
            <a:pPr eaLnBrk="1" hangingPunct="1">
              <a:buClr>
                <a:srgbClr val="007AC3"/>
              </a:buClr>
            </a:pPr>
            <a:r>
              <a:rPr lang="en-US" smtClean="0"/>
              <a:t>More than 20 years experience</a:t>
            </a:r>
          </a:p>
          <a:p>
            <a:pPr eaLnBrk="1" hangingPunct="1">
              <a:buClr>
                <a:srgbClr val="007AC3"/>
              </a:buClr>
            </a:pPr>
            <a:r>
              <a:rPr lang="en-US" smtClean="0"/>
              <a:t>Key Segments</a:t>
            </a:r>
          </a:p>
        </p:txBody>
      </p:sp>
      <p:pic>
        <p:nvPicPr>
          <p:cNvPr id="16387" name="Picture 3" descr="missiles_3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4357688"/>
            <a:ext cx="22082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Airbus.gif"/>
          <p:cNvPicPr>
            <a:picLocks noChangeAspect="1"/>
          </p:cNvPicPr>
          <p:nvPr/>
        </p:nvPicPr>
        <p:blipFill>
          <a:blip r:embed="rId3" cstate="print"/>
          <a:srcRect l="15050"/>
          <a:stretch>
            <a:fillRect/>
          </a:stretch>
        </p:blipFill>
        <p:spPr bwMode="auto">
          <a:xfrm>
            <a:off x="6369050" y="4357688"/>
            <a:ext cx="22955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2691_Valtra_side_panel_L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0" y="3857625"/>
            <a:ext cx="276225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1071563" y="6202363"/>
            <a:ext cx="10715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Defence</a:t>
            </a:r>
          </a:p>
        </p:txBody>
      </p:sp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4000500" y="6202363"/>
            <a:ext cx="14287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Automotive</a:t>
            </a: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6786563" y="6215063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Aeronautical</a:t>
            </a:r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428625" y="506413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4000"/>
              <a:t>Clip-Lok International Ltd.</a:t>
            </a:r>
            <a:endParaRPr lang="en-US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Fritlagt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2428875"/>
            <a:ext cx="24098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4863" cy="475773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Collapsible reusable boxes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smtClean="0"/>
              <a:t>Standard Boxes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smtClean="0"/>
              <a:t>2P Boxes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Made of plywood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smtClean="0"/>
              <a:t>FCS , PEFC and ISPM15 </a:t>
            </a:r>
            <a:r>
              <a:rPr lang="en-GB" sz="1400" smtClean="0"/>
              <a:t>certified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Strong and flexible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Spring steel clips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smtClean="0"/>
              <a:t>No need for special tool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Easy to maintain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Dunnage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  <a:buFontTx/>
              <a:buNone/>
            </a:pPr>
            <a:r>
              <a:rPr lang="da-DK" sz="2800" b="1" smtClean="0">
                <a:solidFill>
                  <a:srgbClr val="007AC3"/>
                </a:solidFill>
              </a:rPr>
              <a:t>Services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en-GB" smtClean="0"/>
              <a:t>Feasibility</a:t>
            </a:r>
            <a:r>
              <a:rPr lang="da-DK" smtClean="0"/>
              <a:t> study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Engineering</a:t>
            </a:r>
          </a:p>
        </p:txBody>
      </p:sp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928688"/>
          </a:xfrm>
        </p:spPr>
        <p:txBody>
          <a:bodyPr/>
          <a:lstStyle/>
          <a:p>
            <a:pPr eaLnBrk="1" hangingPunct="1"/>
            <a:r>
              <a:rPr lang="da-DK" smtClean="0"/>
              <a:t>Products and services</a:t>
            </a:r>
          </a:p>
        </p:txBody>
      </p:sp>
      <p:pic>
        <p:nvPicPr>
          <p:cNvPr id="17413" name="Picture 6" descr="2P free cop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75" y="3143250"/>
            <a:ext cx="239077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Flat-free-n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00" y="4475163"/>
            <a:ext cx="2627313" cy="12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Clip-Lok System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3971925" cy="4525962"/>
          </a:xfrm>
        </p:spPr>
        <p:txBody>
          <a:bodyPr/>
          <a:lstStyle/>
          <a:p>
            <a:pPr eaLnBrk="1" hangingPunct="1"/>
            <a:r>
              <a:rPr lang="en-GB" sz="1800" dirty="0" smtClean="0"/>
              <a:t>Fast and easy handling</a:t>
            </a:r>
          </a:p>
          <a:p>
            <a:pPr eaLnBrk="1" hangingPunct="1">
              <a:buNone/>
            </a:pPr>
            <a:endParaRPr lang="en-GB" sz="800" dirty="0" smtClean="0"/>
          </a:p>
          <a:p>
            <a:pPr eaLnBrk="1" hangingPunct="1"/>
            <a:r>
              <a:rPr lang="en-GB" sz="1800" dirty="0" smtClean="0"/>
              <a:t>Can be assembled by one person in a few minutes</a:t>
            </a:r>
          </a:p>
          <a:p>
            <a:pPr eaLnBrk="1" hangingPunct="1">
              <a:buNone/>
            </a:pPr>
            <a:endParaRPr lang="en-GB" sz="700" dirty="0" smtClean="0"/>
          </a:p>
          <a:p>
            <a:pPr eaLnBrk="1" hangingPunct="1"/>
            <a:r>
              <a:rPr lang="en-GB" sz="1800" dirty="0" smtClean="0"/>
              <a:t>Can be dismantled with a simple tool</a:t>
            </a:r>
          </a:p>
          <a:p>
            <a:pPr eaLnBrk="1" hangingPunct="1"/>
            <a:endParaRPr lang="en-GB" sz="800" dirty="0" smtClean="0"/>
          </a:p>
          <a:p>
            <a:pPr eaLnBrk="1" hangingPunct="1"/>
            <a:r>
              <a:rPr lang="en-GB" sz="1800" dirty="0" smtClean="0"/>
              <a:t>Low maintenance costs </a:t>
            </a:r>
          </a:p>
          <a:p>
            <a:pPr lvl="1" eaLnBrk="1" hangingPunct="1"/>
            <a:r>
              <a:rPr lang="en-GB" sz="1400" dirty="0" smtClean="0"/>
              <a:t>All parts can be replaced individually</a:t>
            </a:r>
            <a:endParaRPr lang="en-GB" sz="1800" dirty="0" smtClean="0"/>
          </a:p>
          <a:p>
            <a:pPr eaLnBrk="1" hangingPunct="1"/>
            <a:r>
              <a:rPr lang="en-GB" sz="1800" dirty="0" smtClean="0"/>
              <a:t>On 2P box the clip is retained in it´s position</a:t>
            </a:r>
          </a:p>
          <a:p>
            <a:pPr eaLnBrk="1" hangingPunct="1">
              <a:buNone/>
            </a:pPr>
            <a:endParaRPr lang="en-GB" sz="600" dirty="0" smtClean="0"/>
          </a:p>
          <a:p>
            <a:pPr eaLnBrk="1" hangingPunct="1">
              <a:buNone/>
            </a:pPr>
            <a:endParaRPr lang="en-US" sz="600" dirty="0" smtClean="0"/>
          </a:p>
          <a:p>
            <a:pPr eaLnBrk="1" hangingPunct="1"/>
            <a:r>
              <a:rPr lang="en-US" sz="1800" dirty="0" smtClean="0"/>
              <a:t>Low environmental impact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endParaRPr lang="en-GB" sz="1800" dirty="0" smtClean="0"/>
          </a:p>
          <a:p>
            <a:pPr eaLnBrk="1" hangingPunct="1"/>
            <a:endParaRPr lang="en-GB" sz="1800" dirty="0" smtClean="0"/>
          </a:p>
        </p:txBody>
      </p:sp>
      <p:pic>
        <p:nvPicPr>
          <p:cNvPr id="18436" name="Picture 6" descr="Clip detac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3821" y="1628800"/>
            <a:ext cx="1622595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Clip attac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1622596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genbrugsDiagram_ny_10x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4772" y="5373216"/>
            <a:ext cx="2077548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Replace side.jpg"/>
          <p:cNvPicPr>
            <a:picLocks noChangeAspect="1"/>
          </p:cNvPicPr>
          <p:nvPr/>
        </p:nvPicPr>
        <p:blipFill>
          <a:blip r:embed="rId5" cstate="print"/>
          <a:srcRect t="8511" r="8511" b="4256"/>
          <a:stretch>
            <a:fillRect/>
          </a:stretch>
        </p:blipFill>
        <p:spPr bwMode="auto">
          <a:xfrm>
            <a:off x="6695728" y="3284984"/>
            <a:ext cx="203905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lips-hinge_light_web_21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65184"/>
            <a:ext cx="1800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Clip-Lok System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903413"/>
            <a:ext cx="3971925" cy="4525962"/>
          </a:xfrm>
        </p:spPr>
        <p:txBody>
          <a:bodyPr/>
          <a:lstStyle/>
          <a:p>
            <a:pPr eaLnBrk="1" hangingPunct="1"/>
            <a:r>
              <a:rPr lang="en-GB" dirty="0" smtClean="0"/>
              <a:t>The boxes can be stacked</a:t>
            </a:r>
          </a:p>
          <a:p>
            <a:pPr lvl="1" eaLnBrk="1" hangingPunct="1"/>
            <a:r>
              <a:rPr lang="en-GB" sz="1400" dirty="0" smtClean="0"/>
              <a:t>Stacking of boxes save space and costs</a:t>
            </a:r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dirty="0" smtClean="0"/>
              <a:t>Boxes can be collapsed and stacked</a:t>
            </a:r>
          </a:p>
          <a:p>
            <a:pPr lvl="1" eaLnBrk="1" hangingPunct="1"/>
            <a:r>
              <a:rPr lang="en-GB" sz="1400" dirty="0" smtClean="0"/>
              <a:t>Up to 80% volume reduction pr. box</a:t>
            </a:r>
          </a:p>
          <a:p>
            <a:pPr lvl="1" eaLnBrk="1" hangingPunct="1"/>
            <a:r>
              <a:rPr lang="da-DK" sz="1400" dirty="0" smtClean="0"/>
              <a:t>Save </a:t>
            </a:r>
            <a:r>
              <a:rPr lang="en-US" sz="1400" dirty="0" smtClean="0"/>
              <a:t>costs</a:t>
            </a:r>
          </a:p>
          <a:p>
            <a:pPr eaLnBrk="1" hangingPunct="1"/>
            <a:endParaRPr lang="en-GB" sz="1200" b="1" dirty="0" smtClean="0"/>
          </a:p>
          <a:p>
            <a:pPr eaLnBrk="1" hangingPunct="1"/>
            <a:r>
              <a:rPr lang="en-GB" dirty="0" smtClean="0"/>
              <a:t>The boxes can be a part of the  production line</a:t>
            </a:r>
          </a:p>
          <a:p>
            <a:pPr lvl="1" eaLnBrk="1" hangingPunct="1"/>
            <a:r>
              <a:rPr lang="en-GB" sz="1400" dirty="0" smtClean="0"/>
              <a:t>Optimises the flow and save time</a:t>
            </a:r>
          </a:p>
          <a:p>
            <a:pPr eaLnBrk="1" hangingPunct="1"/>
            <a:endParaRPr lang="en-GB" sz="1100" dirty="0" smtClean="0"/>
          </a:p>
          <a:p>
            <a:pPr eaLnBrk="1" hangingPunct="1">
              <a:buFontTx/>
              <a:buNone/>
            </a:pPr>
            <a:endParaRPr lang="en-GB" sz="800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</p:txBody>
      </p:sp>
      <p:pic>
        <p:nvPicPr>
          <p:cNvPr id="20484" name="Picture 6" descr="volvo 6 boxes stack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0975" y="157162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Volvo 8 dash board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0975" y="414337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Solutions for</a:t>
            </a:r>
            <a:br>
              <a:rPr lang="da-DK" dirty="0" smtClean="0"/>
            </a:br>
            <a:r>
              <a:rPr lang="da-DK" dirty="0" smtClean="0"/>
              <a:t>the </a:t>
            </a:r>
            <a:r>
              <a:rPr lang="da-DK" dirty="0" err="1" smtClean="0"/>
              <a:t>aircraft</a:t>
            </a:r>
            <a:r>
              <a:rPr lang="da-DK" dirty="0" smtClean="0"/>
              <a:t> </a:t>
            </a:r>
            <a:r>
              <a:rPr lang="da-DK" dirty="0" err="1" smtClean="0"/>
              <a:t>industry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2800" dirty="0" err="1" smtClean="0"/>
              <a:t>Designed</a:t>
            </a:r>
            <a:r>
              <a:rPr lang="da-DK" sz="2800" dirty="0" smtClean="0"/>
              <a:t> by Clip-Lok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7064" y="1556792"/>
            <a:ext cx="3779392" cy="2520000"/>
          </a:xfrm>
          <a:prstGeom prst="rect">
            <a:avLst/>
          </a:prstGeom>
          <a:noFill/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660525" y="4735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4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da-DK" dirty="0" smtClean="0"/>
              <a:t>Airbus 380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1"/>
            <a:ext cx="4402832" cy="3124944"/>
          </a:xfrm>
        </p:spPr>
        <p:txBody>
          <a:bodyPr/>
          <a:lstStyle/>
          <a:p>
            <a:r>
              <a:rPr lang="da-DK" dirty="0" smtClean="0"/>
              <a:t>For </a:t>
            </a:r>
            <a:r>
              <a:rPr lang="da-DK" dirty="0" err="1" smtClean="0"/>
              <a:t>tail</a:t>
            </a:r>
            <a:r>
              <a:rPr lang="da-DK" dirty="0" smtClean="0"/>
              <a:t> wing parts</a:t>
            </a:r>
          </a:p>
          <a:p>
            <a:endParaRPr lang="da-DK" sz="1200" dirty="0" smtClean="0"/>
          </a:p>
          <a:p>
            <a:r>
              <a:rPr lang="en-GB" dirty="0" smtClean="0"/>
              <a:t>To ease the handling of the parts all panels can be individually removed if </a:t>
            </a:r>
            <a:r>
              <a:rPr lang="en-GB" dirty="0" err="1" smtClean="0"/>
              <a:t>nescessary</a:t>
            </a:r>
            <a:r>
              <a:rPr lang="en-GB" dirty="0" smtClean="0"/>
              <a:t> </a:t>
            </a:r>
          </a:p>
          <a:p>
            <a:endParaRPr lang="da-DK" sz="1200" dirty="0" smtClean="0"/>
          </a:p>
          <a:p>
            <a:r>
              <a:rPr lang="da-DK" dirty="0" smtClean="0"/>
              <a:t>The side has a </a:t>
            </a:r>
            <a:r>
              <a:rPr lang="da-DK" dirty="0" err="1" smtClean="0"/>
              <a:t>window</a:t>
            </a:r>
            <a:r>
              <a:rPr lang="da-DK" dirty="0" smtClean="0"/>
              <a:t> for </a:t>
            </a:r>
            <a:r>
              <a:rPr lang="da-DK" dirty="0" err="1" smtClean="0"/>
              <a:t>easy</a:t>
            </a:r>
            <a:r>
              <a:rPr lang="da-DK" dirty="0" smtClean="0"/>
              <a:t> </a:t>
            </a:r>
            <a:r>
              <a:rPr lang="da-DK" dirty="0" err="1" smtClean="0"/>
              <a:t>control</a:t>
            </a:r>
            <a:r>
              <a:rPr lang="da-DK" dirty="0" smtClean="0"/>
              <a:t> of parts </a:t>
            </a:r>
            <a:r>
              <a:rPr lang="da-DK" dirty="0" err="1" smtClean="0"/>
              <a:t>when</a:t>
            </a:r>
            <a:r>
              <a:rPr lang="da-DK" dirty="0" smtClean="0"/>
              <a:t> in </a:t>
            </a:r>
            <a:r>
              <a:rPr lang="da-DK" dirty="0" err="1" smtClean="0"/>
              <a:t>storage</a:t>
            </a:r>
            <a:endParaRPr lang="da-DK" dirty="0" smtClean="0"/>
          </a:p>
          <a:p>
            <a:endParaRPr lang="da-DK" sz="1200" dirty="0" smtClean="0"/>
          </a:p>
          <a:p>
            <a:r>
              <a:rPr lang="da-DK" dirty="0" smtClean="0"/>
              <a:t>Dunnage is </a:t>
            </a:r>
            <a:r>
              <a:rPr lang="da-DK" dirty="0" err="1" smtClean="0"/>
              <a:t>designed</a:t>
            </a:r>
            <a:r>
              <a:rPr lang="da-DK" dirty="0" smtClean="0"/>
              <a:t> to </a:t>
            </a:r>
            <a:r>
              <a:rPr lang="da-DK" dirty="0" err="1" smtClean="0"/>
              <a:t>obtain</a:t>
            </a:r>
            <a:r>
              <a:rPr lang="da-DK" dirty="0" smtClean="0"/>
              <a:t>  optimal </a:t>
            </a:r>
            <a:r>
              <a:rPr lang="da-DK" dirty="0" err="1" smtClean="0"/>
              <a:t>protection</a:t>
            </a:r>
            <a:r>
              <a:rPr lang="da-DK" dirty="0" smtClean="0"/>
              <a:t> of the parts and </a:t>
            </a:r>
            <a:r>
              <a:rPr lang="da-DK" dirty="0" err="1" smtClean="0"/>
              <a:t>stability</a:t>
            </a:r>
            <a:r>
              <a:rPr lang="da-DK" dirty="0" smtClean="0"/>
              <a:t> </a:t>
            </a:r>
            <a:r>
              <a:rPr lang="da-DK" dirty="0" err="1" smtClean="0"/>
              <a:t>during</a:t>
            </a:r>
            <a:r>
              <a:rPr lang="da-DK" dirty="0" smtClean="0"/>
              <a:t> transport</a:t>
            </a:r>
          </a:p>
          <a:p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44008" y="2348880"/>
            <a:ext cx="685104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456" y="4221088"/>
            <a:ext cx="3780000" cy="25200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>
            <a:off x="5508104" y="4725144"/>
            <a:ext cx="685104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2135</TotalTime>
  <Words>581</Words>
  <Application>Microsoft Office PowerPoint</Application>
  <PresentationFormat>On-screen Show (4:3)</PresentationFormat>
  <Paragraphs>167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References </vt:lpstr>
      <vt:lpstr>Slide 3</vt:lpstr>
      <vt:lpstr>Slide 4</vt:lpstr>
      <vt:lpstr>Products and services</vt:lpstr>
      <vt:lpstr>Clip-Lok System</vt:lpstr>
      <vt:lpstr>Clip-Lok System</vt:lpstr>
      <vt:lpstr> Solutions for the aircraft industry </vt:lpstr>
      <vt:lpstr>Airbus 380</vt:lpstr>
      <vt:lpstr>Airbus 380</vt:lpstr>
      <vt:lpstr>Aero components</vt:lpstr>
      <vt:lpstr>Aero components</vt:lpstr>
      <vt:lpstr>Dunnage </vt:lpstr>
      <vt:lpstr>Dunnage</vt:lpstr>
      <vt:lpstr>Dunnage</vt:lpstr>
      <vt:lpstr>Engineering and Service</vt:lpstr>
      <vt:lpstr>Catia integrated development</vt:lpstr>
      <vt:lpstr>Tracking systems</vt:lpstr>
      <vt:lpstr>Feasibility study</vt:lpstr>
      <vt:lpstr>Pack plans</vt:lpstr>
      <vt:lpstr>Contact</vt:lpstr>
    </vt:vector>
  </TitlesOfParts>
  <Company>A/S ScanNet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alemballage</dc:creator>
  <cp:lastModifiedBy>alemballage</cp:lastModifiedBy>
  <cp:revision>221</cp:revision>
  <dcterms:created xsi:type="dcterms:W3CDTF">2009-06-07T16:05:35Z</dcterms:created>
  <dcterms:modified xsi:type="dcterms:W3CDTF">2010-11-16T09:44:36Z</dcterms:modified>
</cp:coreProperties>
</file>